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sldIdLst>
    <p:sldId id="256" r:id="rId2"/>
    <p:sldId id="263" r:id="rId3"/>
    <p:sldId id="264" r:id="rId4"/>
    <p:sldId id="290" r:id="rId5"/>
    <p:sldId id="268" r:id="rId6"/>
    <p:sldId id="270" r:id="rId7"/>
    <p:sldId id="296" r:id="rId8"/>
    <p:sldId id="308" r:id="rId9"/>
    <p:sldId id="310" r:id="rId10"/>
    <p:sldId id="273" r:id="rId11"/>
    <p:sldId id="278" r:id="rId12"/>
    <p:sldId id="300" r:id="rId13"/>
    <p:sldId id="309" r:id="rId14"/>
    <p:sldId id="302" r:id="rId15"/>
    <p:sldId id="284" r:id="rId16"/>
  </p:sldIdLst>
  <p:sldSz cx="9144000" cy="6858000" type="screen4x3"/>
  <p:notesSz cx="6858000" cy="9144000"/>
  <p:custDataLst>
    <p:tags r:id="rId18"/>
  </p:custDataLst>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59" autoAdjust="0"/>
    <p:restoredTop sz="66667" autoAdjust="0"/>
  </p:normalViewPr>
  <p:slideViewPr>
    <p:cSldViewPr>
      <p:cViewPr varScale="1">
        <p:scale>
          <a:sx n="60" d="100"/>
          <a:sy n="60" d="100"/>
        </p:scale>
        <p:origin x="-163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843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1C9099D-94FE-49C0-A857-F9580ACC205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0C803486-2E9D-45AA-8C49-87462028D791}" type="slidenum">
              <a:rPr lang="en-US" smtClean="0"/>
              <a:pPr/>
              <a:t>2</a:t>
            </a:fld>
            <a:endParaRPr lang="en-US" smtClean="0"/>
          </a:p>
        </p:txBody>
      </p:sp>
      <p:sp>
        <p:nvSpPr>
          <p:cNvPr id="19459" name="Rectangle 2"/>
          <p:cNvSpPr>
            <a:spLocks noChangeArrowheads="1" noTextEdit="1"/>
          </p:cNvSpPr>
          <p:nvPr>
            <p:ph type="sldImg"/>
          </p:nvPr>
        </p:nvSpPr>
        <p:spPr>
          <a:solidFill>
            <a:srgbClr val="FFFFFF"/>
          </a:solidFill>
          <a:ln/>
        </p:spPr>
      </p:sp>
      <p:sp>
        <p:nvSpPr>
          <p:cNvPr id="19460"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lnSpc>
                <a:spcPct val="90000"/>
              </a:lnSpc>
            </a:pPr>
            <a:r>
              <a:rPr lang="en-US" i="1" smtClean="0"/>
              <a:t>The concept of personality is used to explain the stability in a person’s behavior over time and across situations (consistency) and the behavioral differences among people reacting to the same situation (distinctiveness).</a:t>
            </a:r>
          </a:p>
          <a:p>
            <a:pPr eaLnBrk="1" hangingPunct="1">
              <a:lnSpc>
                <a:spcPct val="90000"/>
              </a:lnSpc>
            </a:pPr>
            <a:r>
              <a:rPr lang="en-US" i="1" smtClean="0"/>
              <a:t>Personality refers to an individual’s unique constellation of consistent behavioral traits.</a:t>
            </a:r>
          </a:p>
          <a:p>
            <a:pPr eaLnBrk="1" hangingPunct="1">
              <a:lnSpc>
                <a:spcPct val="90000"/>
              </a:lnSpc>
            </a:pPr>
            <a:r>
              <a:rPr lang="en-US" i="1" smtClean="0"/>
              <a:t>A personality trait is a durable disposition to behave in a particular way in a variety of situations…adjectives like honest, moody, impulsive, and excitable describe dispositions that represent personality traits.</a:t>
            </a:r>
          </a:p>
          <a:p>
            <a:pPr eaLnBrk="1" hangingPunct="1">
              <a:lnSpc>
                <a:spcPct val="90000"/>
              </a:lnSpc>
            </a:pPr>
            <a:r>
              <a:rPr lang="en-US" i="1" smtClean="0"/>
              <a:t>In the 1950’s and 60’s, Raymond Cattell used the procedure of factor analysis – correlating many variables to identify closely related clusters of variables – to reduce Gordon Allport’s (1937) list of thousands of personality traits to just 16 basic dimensions.  He also developed a test called the 16 PF to measure where a person falls along these 16 personality dimensions.</a:t>
            </a:r>
          </a:p>
          <a:p>
            <a:pPr eaLnBrk="1" hangingPunct="1">
              <a:lnSpc>
                <a:spcPct val="90000"/>
              </a:lnSpc>
            </a:pPr>
            <a:r>
              <a:rPr lang="en-US" i="1" smtClean="0"/>
              <a:t>More recently, McCrae and Costa have used factor analysis to arrive at an even simpler, five-factor model of personality…the big five.</a:t>
            </a:r>
          </a:p>
          <a:p>
            <a:pPr eaLnBrk="1" hangingPunct="1">
              <a:lnSpc>
                <a:spcPct val="90000"/>
              </a:lnSpc>
            </a:pPr>
            <a:r>
              <a:rPr lang="en-US" i="1" smtClean="0"/>
              <a:t>High Extraversion scores signify that a person is outgoing, sociable, upbeat, friendly, assertive, and gregarious.  Some trait models refer to this as positive emotionality.</a:t>
            </a:r>
          </a:p>
          <a:p>
            <a:pPr eaLnBrk="1" hangingPunct="1">
              <a:lnSpc>
                <a:spcPct val="90000"/>
              </a:lnSpc>
            </a:pPr>
            <a:r>
              <a:rPr lang="en-US" i="1" smtClean="0"/>
              <a:t>High Neuroticism scores signify that a person is anxious, hostile, self-conscious, insecure, and vulnerable…some models call this negative emotionality.</a:t>
            </a:r>
          </a:p>
          <a:p>
            <a:pPr eaLnBrk="1" hangingPunct="1">
              <a:lnSpc>
                <a:spcPct val="90000"/>
              </a:lnSpc>
            </a:pPr>
            <a:r>
              <a:rPr lang="en-US" i="1" smtClean="0"/>
              <a:t>Openness to experience is associated with curiosity, flexibility, vivid fantasy, imaginativeness, artistic sensitivity, and unconventional attitudes.</a:t>
            </a:r>
          </a:p>
          <a:p>
            <a:pPr eaLnBrk="1" hangingPunct="1">
              <a:lnSpc>
                <a:spcPct val="90000"/>
              </a:lnSpc>
            </a:pPr>
            <a:r>
              <a:rPr lang="en-US" i="1" smtClean="0"/>
              <a:t>Agreeableness is associated with people who are sympathetic, trusting, cooperative, modest, and straightforward…may have its roots in temperament.</a:t>
            </a:r>
          </a:p>
          <a:p>
            <a:pPr eaLnBrk="1" hangingPunct="1">
              <a:lnSpc>
                <a:spcPct val="90000"/>
              </a:lnSpc>
            </a:pPr>
            <a:r>
              <a:rPr lang="en-US" i="1" smtClean="0"/>
              <a:t>Conscientious people are diligent, disciplined, well organized, punctual, and dependable…some models refer to this trait as constraint…related to high productivity in a variety of occupational areas.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F991B0D0-B260-4875-BE11-15393BC78A29}" type="slidenum">
              <a:rPr lang="en-US" smtClean="0"/>
              <a:pPr/>
              <a:t>3</a:t>
            </a:fld>
            <a:endParaRPr lang="en-US" smtClean="0"/>
          </a:p>
        </p:txBody>
      </p:sp>
      <p:sp>
        <p:nvSpPr>
          <p:cNvPr id="20483" name="Rectangle 2"/>
          <p:cNvSpPr>
            <a:spLocks noChangeArrowheads="1" noTextEdit="1"/>
          </p:cNvSpPr>
          <p:nvPr>
            <p:ph type="sldImg"/>
          </p:nvPr>
        </p:nvSpPr>
        <p:spPr>
          <a:solidFill>
            <a:srgbClr val="FFFFFF"/>
          </a:solidFill>
          <a:ln/>
        </p:spPr>
      </p:sp>
      <p:sp>
        <p:nvSpPr>
          <p:cNvPr id="20484"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Psychodynamic theories include all the diverse theories descended from the work of Sigmund Freud, which focus on unconscious mental processes.</a:t>
            </a:r>
          </a:p>
          <a:p>
            <a:pPr eaLnBrk="1" hangingPunct="1"/>
            <a:r>
              <a:rPr lang="en-US" i="1" smtClean="0"/>
              <a:t>Freud‘s psychoanalytic theory (1901, 1924, 1940) grew out of his decades of interactions with his clients.  This theory focuses on the influence of early childhood experiences, unconscious motives and conflicts, and the methods people use to cope with sexual and aggressive urges.</a:t>
            </a:r>
          </a:p>
          <a:p>
            <a:pPr eaLnBrk="1" hangingPunct="1"/>
            <a:r>
              <a:rPr lang="en-US" i="1" smtClean="0"/>
              <a:t>Freud divided personality into 3 components.</a:t>
            </a:r>
          </a:p>
          <a:p>
            <a:pPr eaLnBrk="1" hangingPunct="1"/>
            <a:r>
              <a:rPr lang="en-US" i="1" smtClean="0"/>
              <a:t>The id is the primitive, instinctive component of personality that operates according to the pleasure principle, which demands immediate gratification and engages in primary-process thinking (primitive, illogical, irrational, and fantasy oriented).</a:t>
            </a:r>
          </a:p>
          <a:p>
            <a:pPr eaLnBrk="1" hangingPunct="1"/>
            <a:r>
              <a:rPr lang="en-US" i="1" smtClean="0"/>
              <a:t>The ego is the decision-making component of personality that operates according to the reality principle, seeking to delay gratification of the id’s urges until appropriate outlets can be found, thus mediating between the id and the external world.  </a:t>
            </a:r>
          </a:p>
          <a:p>
            <a:pPr eaLnBrk="1" hangingPunct="1"/>
            <a:r>
              <a:rPr lang="en-US" i="1" smtClean="0"/>
              <a:t>The superego is the moral component of personality that incorporates social standards about what represents right and wrong…the superego emerges out of the ego at around 3-5 years of age.</a:t>
            </a:r>
          </a:p>
          <a:p>
            <a:pPr eaLnBrk="1" hangingPunct="1"/>
            <a:r>
              <a:rPr lang="en-US" i="1" smtClean="0"/>
              <a:t>Freud’s most enduring insight was his recognition that unconscious forces can influence behavior.  Freud theorized that people have 3 levels of awareness, conscious, preconscious, and unconscious.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EB9DE726-6369-4A00-B86D-EAF22B990D21}" type="slidenum">
              <a:rPr lang="en-US" smtClean="0"/>
              <a:pPr/>
              <a:t>4</a:t>
            </a:fld>
            <a:endParaRPr lang="en-US" smtClean="0"/>
          </a:p>
        </p:txBody>
      </p:sp>
      <p:sp>
        <p:nvSpPr>
          <p:cNvPr id="21507" name="Rectangle 2"/>
          <p:cNvSpPr>
            <a:spLocks noChangeArrowheads="1" noTextEdit="1"/>
          </p:cNvSpPr>
          <p:nvPr>
            <p:ph type="sldImg"/>
          </p:nvPr>
        </p:nvSpPr>
        <p:spPr>
          <a:solidFill>
            <a:srgbClr val="FFFFFF"/>
          </a:solidFill>
          <a:ln/>
        </p:spPr>
      </p:sp>
      <p:sp>
        <p:nvSpPr>
          <p:cNvPr id="21508"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Freud saw behavior as the outcome of an ongoing series of internal conflicts between the id, ego, and superego; with conflicts centering on sex and aggressive impulses having far reaching consequences. These conflicts lead to anxiety, which causes the ego to construct defense mechanisms, exercises in self-deception, as protection.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E2EC720-4383-4878-A8E7-2AEC440C7925}" type="slidenum">
              <a:rPr lang="en-US" smtClean="0"/>
              <a:pPr/>
              <a:t>5</a:t>
            </a:fld>
            <a:endParaRPr lang="en-US" smtClean="0"/>
          </a:p>
        </p:txBody>
      </p:sp>
      <p:sp>
        <p:nvSpPr>
          <p:cNvPr id="22531" name="Rectangle 2"/>
          <p:cNvSpPr>
            <a:spLocks noChangeArrowheads="1" noTextEdit="1"/>
          </p:cNvSpPr>
          <p:nvPr>
            <p:ph type="sldImg"/>
          </p:nvPr>
        </p:nvSpPr>
        <p:spPr>
          <a:solidFill>
            <a:srgbClr val="FFFFFF"/>
          </a:solidFill>
          <a:ln/>
        </p:spPr>
      </p:sp>
      <p:sp>
        <p:nvSpPr>
          <p:cNvPr id="22532"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Freud believed that the foundation of personality is laid by the age of 5.  He theorized that the ways in which children deal with immature sexual urges (sexual used as a general term meaning physical pleasure) during different stages of development shape personality.</a:t>
            </a:r>
          </a:p>
          <a:p>
            <a:pPr eaLnBrk="1" hangingPunct="1"/>
            <a:r>
              <a:rPr lang="en-US" i="1" smtClean="0"/>
              <a:t>He proposed 5 psychosexual stages, each with a characteristic erotic focus and developmental challenge.</a:t>
            </a:r>
          </a:p>
          <a:p>
            <a:pPr eaLnBrk="1" hangingPunct="1"/>
            <a:r>
              <a:rPr lang="en-US" i="1" smtClean="0"/>
              <a:t>Fixation is a failure to move forward from one stage to another as expected.  Fixation can occur due to excessive gratification or frustration during a particular stage, leading to an overemphasis on the psychosexual needs prominent during the fixated stage in adulthood.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753838B-24F3-4E0B-8E3D-94D0B8600AF5}" type="slidenum">
              <a:rPr lang="en-US" smtClean="0"/>
              <a:pPr/>
              <a:t>6</a:t>
            </a:fld>
            <a:endParaRPr lang="en-US" smtClean="0"/>
          </a:p>
        </p:txBody>
      </p:sp>
      <p:sp>
        <p:nvSpPr>
          <p:cNvPr id="23555" name="Rectangle 2"/>
          <p:cNvSpPr>
            <a:spLocks noChangeArrowheads="1" noTextEdit="1"/>
          </p:cNvSpPr>
          <p:nvPr>
            <p:ph type="sldImg"/>
          </p:nvPr>
        </p:nvSpPr>
        <p:spPr>
          <a:solidFill>
            <a:srgbClr val="FFFFFF"/>
          </a:solidFill>
          <a:ln/>
        </p:spPr>
      </p:sp>
      <p:sp>
        <p:nvSpPr>
          <p:cNvPr id="23556"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Freud had many followers in the early 1900s.  Many of these followers had theories of their own, but Freud was not willing to accept radical departures from psychoanalytic theory.  Two members who broke from his group, Carl Jung and Alfred Adler, founded their own brands of psychodynamic psychology, making important contributions in their own right.</a:t>
            </a:r>
          </a:p>
          <a:p>
            <a:pPr eaLnBrk="1" hangingPunct="1"/>
            <a:r>
              <a:rPr lang="en-US" i="1" smtClean="0"/>
              <a:t>Carl Jung called his new theory analytical psychology, proposing that the unconscious mind is composed of two layers:  the personal unconscious, which houses material that is not within one’s conscious awareness because it has been repressed or forgotten; and the collective unconscious, which houses latent memory traces inherited from people’s ancestral past. </a:t>
            </a:r>
          </a:p>
          <a:p>
            <a:pPr eaLnBrk="1" hangingPunct="1"/>
            <a:r>
              <a:rPr lang="en-US" i="1" smtClean="0"/>
              <a:t>Jung called these ancestral memories archetypes – emotionally charged images and thought forms that have universal meaning…the mandala.</a:t>
            </a:r>
          </a:p>
          <a:p>
            <a:pPr eaLnBrk="1" hangingPunct="1"/>
            <a:r>
              <a:rPr lang="en-US" i="1" smtClean="0"/>
              <a:t>Jung was also the first to describe the introverted (inner-directed) and extraverted (outer-directed) personality types.</a:t>
            </a:r>
          </a:p>
          <a:p>
            <a:pPr eaLnBrk="1" hangingPunct="1"/>
            <a:r>
              <a:rPr lang="en-US" i="1" smtClean="0"/>
              <a:t>Alfred Adler argued that Freud had gone overboard with his focus on sexual conflict.  According to Adler and his individual psychology, the foremost source of human motivation is striving for superiority – a universal drive to adapt, improve oneself, and master life’s challenges. Adler asserted that everyone feels some inferiority and works to overcome it, a process he called compensation.  When the feelings are excessive, an inferiority complex can result.  People can also conceal, even from themselves, their feelings of inferiority, resulting in overcompensation…seeking status and power, and flaunting their success to cover up underlying inferiority.</a:t>
            </a:r>
          </a:p>
          <a:p>
            <a:pPr eaLnBrk="1" hangingPunct="1"/>
            <a:r>
              <a:rPr lang="en-US" i="1" smtClean="0"/>
              <a:t>Adler was also the first to stress the possible importance of birth order as a factor governing personality.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BD45505-867E-48D8-AA1B-58B0934BC3F0}" type="slidenum">
              <a:rPr lang="en-US" smtClean="0"/>
              <a:pPr/>
              <a:t>10</a:t>
            </a:fld>
            <a:endParaRPr lang="en-US" smtClean="0"/>
          </a:p>
        </p:txBody>
      </p:sp>
      <p:sp>
        <p:nvSpPr>
          <p:cNvPr id="24579" name="Rectangle 2"/>
          <p:cNvSpPr>
            <a:spLocks noChangeArrowheads="1" noTextEdit="1"/>
          </p:cNvSpPr>
          <p:nvPr>
            <p:ph type="sldImg"/>
          </p:nvPr>
        </p:nvSpPr>
        <p:spPr>
          <a:solidFill>
            <a:srgbClr val="FFFFFF"/>
          </a:solidFill>
          <a:ln/>
        </p:spPr>
      </p:sp>
      <p:sp>
        <p:nvSpPr>
          <p:cNvPr id="24580"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lnSpc>
                <a:spcPct val="90000"/>
              </a:lnSpc>
            </a:pPr>
            <a:r>
              <a:rPr lang="en-US" i="1" smtClean="0"/>
              <a:t>Skinner’s views on personality were similar to his views on all other human behavior; it is learned through conditioning. He had little interest in unobservable cognitive processes and embraced a strong determinism, asserting that behavior is fully determined by environmental stimuli, and free will is but an illusion.</a:t>
            </a:r>
          </a:p>
          <a:p>
            <a:pPr eaLnBrk="1" hangingPunct="1">
              <a:lnSpc>
                <a:spcPct val="90000"/>
              </a:lnSpc>
            </a:pPr>
            <a:r>
              <a:rPr lang="en-US" i="1" smtClean="0"/>
              <a:t>Personality, according to Skinner, is based in response tendencies; acquired through learning over the course of the lifespan.</a:t>
            </a:r>
          </a:p>
          <a:p>
            <a:pPr eaLnBrk="1" hangingPunct="1">
              <a:lnSpc>
                <a:spcPct val="90000"/>
              </a:lnSpc>
            </a:pPr>
            <a:r>
              <a:rPr lang="en-US" i="1" smtClean="0"/>
              <a:t>Bandura developed social learning theory, focusing on how cognitive factors such as expectancies regulate learning.  His concept of reciprocal determinism is the idea that internal mental events, external environmental events, and overt behavior all influence one another.</a:t>
            </a:r>
          </a:p>
          <a:p>
            <a:pPr eaLnBrk="1" hangingPunct="1">
              <a:lnSpc>
                <a:spcPct val="90000"/>
              </a:lnSpc>
            </a:pPr>
            <a:r>
              <a:rPr lang="en-US" i="1" smtClean="0"/>
              <a:t>His theory of observational learning holds that behavior is shaped by exposure to models, or a person whose behavior they observe.</a:t>
            </a:r>
          </a:p>
          <a:p>
            <a:pPr eaLnBrk="1" hangingPunct="1">
              <a:lnSpc>
                <a:spcPct val="90000"/>
              </a:lnSpc>
            </a:pPr>
            <a:r>
              <a:rPr lang="en-US" i="1" smtClean="0"/>
              <a:t>Bandura, in recent years, has emphasized self-efficacy in his research, referring to one’s belief about one’s ability to perform behaviors that should lead to expected outcomes.  He believes that self-efficacy (or lack thereof) influences which challenges people tackle and how well they perform.  Researchers believe that self-efficacy is fostered by parents who are stimulating and responsive to their children.</a:t>
            </a:r>
          </a:p>
          <a:p>
            <a:pPr eaLnBrk="1" hangingPunct="1">
              <a:lnSpc>
                <a:spcPct val="90000"/>
              </a:lnSpc>
            </a:pPr>
            <a:r>
              <a:rPr lang="en-US" i="1" smtClean="0"/>
              <a:t>Walter Mischel is also an advocate of social learning theory, with a focus on the extent to which situational factors govern behavior, instead of person variables.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23CDF82-D481-41A6-AF99-7FCA2D8D2AF1}" type="slidenum">
              <a:rPr lang="en-US" smtClean="0"/>
              <a:pPr/>
              <a:t>11</a:t>
            </a:fld>
            <a:endParaRPr lang="en-US" smtClean="0"/>
          </a:p>
        </p:txBody>
      </p:sp>
      <p:sp>
        <p:nvSpPr>
          <p:cNvPr id="25603" name="Rectangle 2"/>
          <p:cNvSpPr>
            <a:spLocks noChangeArrowheads="1" noTextEdit="1"/>
          </p:cNvSpPr>
          <p:nvPr>
            <p:ph type="sldImg"/>
          </p:nvPr>
        </p:nvSpPr>
        <p:spPr>
          <a:solidFill>
            <a:srgbClr val="FFFFFF"/>
          </a:solidFill>
          <a:ln/>
        </p:spPr>
      </p:sp>
      <p:sp>
        <p:nvSpPr>
          <p:cNvPr id="25604"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lnSpc>
                <a:spcPct val="90000"/>
              </a:lnSpc>
            </a:pPr>
            <a:r>
              <a:rPr lang="en-US" i="1" smtClean="0"/>
              <a:t>Carl Rogers was one of the founders of the humanist movement, which emerged in the 1950’s as a reaction to the behavioral and psychodynamic theories.</a:t>
            </a:r>
          </a:p>
          <a:p>
            <a:pPr eaLnBrk="1" hangingPunct="1">
              <a:lnSpc>
                <a:spcPct val="90000"/>
              </a:lnSpc>
            </a:pPr>
            <a:r>
              <a:rPr lang="en-US" i="1" smtClean="0"/>
              <a:t>Rogers viewed personality in terms of the self-concept, a collection of beliefs about one’s own nature, unique qualities, and typical behavior…a person’s mental picture of themselves.</a:t>
            </a:r>
          </a:p>
          <a:p>
            <a:pPr eaLnBrk="1" hangingPunct="1">
              <a:lnSpc>
                <a:spcPct val="90000"/>
              </a:lnSpc>
            </a:pPr>
            <a:r>
              <a:rPr lang="en-US" i="1" smtClean="0"/>
              <a:t>Rogers stressed the subjective nature of the self-concept…it may not be consistent with reality.  Rogers believed that when parents make their affection conditional, that is, dependent on a child’s living up to expectations, the child may block out of their self-concept those experiences that make them feel unworthy of love. </a:t>
            </a:r>
          </a:p>
          <a:p>
            <a:pPr eaLnBrk="1" hangingPunct="1">
              <a:lnSpc>
                <a:spcPct val="90000"/>
              </a:lnSpc>
            </a:pPr>
            <a:r>
              <a:rPr lang="en-US" i="1" smtClean="0"/>
              <a:t>Unconditional love is based in assurances that a child is worthy of affection, no matter what they do.  </a:t>
            </a:r>
          </a:p>
          <a:p>
            <a:pPr eaLnBrk="1" hangingPunct="1">
              <a:lnSpc>
                <a:spcPct val="90000"/>
              </a:lnSpc>
            </a:pPr>
            <a:r>
              <a:rPr lang="en-US" i="1" smtClean="0"/>
              <a:t>When self-concepts don’t match reality (incongruence), they are threatened, and anxiety results.</a:t>
            </a:r>
          </a:p>
          <a:p>
            <a:pPr eaLnBrk="1" hangingPunct="1">
              <a:lnSpc>
                <a:spcPct val="90000"/>
              </a:lnSpc>
            </a:pPr>
            <a:r>
              <a:rPr lang="en-US" i="1" smtClean="0"/>
              <a:t>Abraham Maslow proposed that human motives are organized into a hierarchy of needs – a systematic arrangement of needs, according to priority, in which basic needs must be met before less basic needs are aroused (Fig. 10.5).  </a:t>
            </a:r>
          </a:p>
          <a:p>
            <a:pPr eaLnBrk="1" hangingPunct="1">
              <a:lnSpc>
                <a:spcPct val="90000"/>
              </a:lnSpc>
            </a:pPr>
            <a:r>
              <a:rPr lang="en-US" i="1" smtClean="0"/>
              <a:t>Like Rogers, Maslow argued that humans have an innate drive toward personal growth, culminating in the need for self-actualization, which is the need to fulfill one’s potential (the highest need in his hierarchy).  “What a man can be, he must be.”</a:t>
            </a:r>
          </a:p>
          <a:p>
            <a:pPr eaLnBrk="1" hangingPunct="1">
              <a:lnSpc>
                <a:spcPct val="90000"/>
              </a:lnSpc>
            </a:pPr>
            <a:r>
              <a:rPr lang="en-US" i="1" smtClean="0"/>
              <a:t>Maslow set out to identify people who had self-actualized, healthy personalities, for study. Self-actualizing persons, according to Maslow, are people with exceptionally healthy personalities, marked by continued personal growth.  </a:t>
            </a:r>
          </a:p>
          <a:p>
            <a:pPr eaLnBrk="1" hangingPunct="1">
              <a:lnSpc>
                <a:spcPct val="90000"/>
              </a:lnSpc>
            </a:pPr>
            <a:r>
              <a:rPr lang="en-US" i="1" smtClean="0"/>
              <a:t>Maslow found that these people are tuned in to reality and at peace with themselves.  They are open and spontaneous and sensitive to others’ needs, making for rewarding interpersonal relations.</a:t>
            </a:r>
            <a:r>
              <a:rPr lang="en-US" smtClean="0"/>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35B9754-D967-4352-B408-88187288758A}" type="slidenum">
              <a:rPr lang="en-US" smtClean="0"/>
              <a:pPr/>
              <a:t>15</a:t>
            </a:fld>
            <a:endParaRPr lang="en-US" smtClean="0"/>
          </a:p>
        </p:txBody>
      </p:sp>
      <p:sp>
        <p:nvSpPr>
          <p:cNvPr id="26627" name="Rectangle 2"/>
          <p:cNvSpPr>
            <a:spLocks noChangeArrowheads="1" noTextEdit="1"/>
          </p:cNvSpPr>
          <p:nvPr>
            <p:ph type="sldImg"/>
          </p:nvPr>
        </p:nvSpPr>
        <p:spPr>
          <a:solidFill>
            <a:srgbClr val="FFFFFF"/>
          </a:solidFill>
          <a:ln/>
        </p:spPr>
      </p:sp>
      <p:sp>
        <p:nvSpPr>
          <p:cNvPr id="26628" name="Rectangle 3"/>
          <p:cNvSpPr>
            <a:spLocks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r>
              <a:rPr lang="en-US" i="1" smtClean="0"/>
              <a:t>Biological theories stress the genetic origins of personality.  Eysenck believes that personality can be characterized along just three dimensions and that these are genetically determined in individuals.  He believes that genes influence physiological functioning, thereby influencing ease of acquiring conditioned responses.</a:t>
            </a:r>
          </a:p>
          <a:p>
            <a:pPr eaLnBrk="1" hangingPunct="1"/>
            <a:r>
              <a:rPr lang="en-US" i="1" smtClean="0"/>
              <a:t>Twin studies indicate that identical twins are more similar than fraternal twins in personality characteristics, with heritability estimates in the vicinity of 40%. Interestingly, shared family environment does not lead to similar personality characteristics among siblings, leading some theorists to assert that parents matter very little in how their children develop.</a:t>
            </a:r>
          </a:p>
          <a:p>
            <a:pPr eaLnBrk="1" hangingPunct="1"/>
            <a:r>
              <a:rPr lang="en-US" i="1" smtClean="0"/>
              <a:t>Some studies have suggested that there is a specific gene for novelty seeking, which involves being impulsive, exploratory, excitable, and extravagant.  Evidence is, at this point, inconclusive.</a:t>
            </a:r>
          </a:p>
          <a:p>
            <a:pPr eaLnBrk="1" hangingPunct="1"/>
            <a:r>
              <a:rPr lang="en-US" i="1" smtClean="0"/>
              <a:t>Evolutionary analyses of personality suggest that certain traits and the ability to recognize them may contribute to reproductive fitness…a reproductive advantage.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685800" y="2141538"/>
            <a:ext cx="7772400" cy="1431925"/>
          </a:xfrm>
        </p:spPr>
        <p:txBody>
          <a:bodyPr anchor="ctr">
            <a:spAutoFit/>
          </a:bodyPr>
          <a:lstStyle>
            <a:lvl1pPr>
              <a:defRPr sz="440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394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394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685800" y="1981200"/>
            <a:ext cx="77724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ea typeface="ＭＳ Ｐゴシック" pitchFamily="1" charset="-128"/>
        </a:defRPr>
      </a:lvl2pPr>
      <a:lvl3pPr algn="ctr" rtl="0" eaLnBrk="0" fontAlgn="base" hangingPunct="0">
        <a:spcBef>
          <a:spcPct val="0"/>
        </a:spcBef>
        <a:spcAft>
          <a:spcPct val="0"/>
        </a:spcAft>
        <a:defRPr sz="3200" b="1">
          <a:solidFill>
            <a:schemeClr val="tx2"/>
          </a:solidFill>
          <a:latin typeface="Arial" charset="0"/>
          <a:ea typeface="ＭＳ Ｐゴシック" pitchFamily="1" charset="-128"/>
        </a:defRPr>
      </a:lvl3pPr>
      <a:lvl4pPr algn="ctr" rtl="0" eaLnBrk="0" fontAlgn="base" hangingPunct="0">
        <a:spcBef>
          <a:spcPct val="0"/>
        </a:spcBef>
        <a:spcAft>
          <a:spcPct val="0"/>
        </a:spcAft>
        <a:defRPr sz="3200" b="1">
          <a:solidFill>
            <a:schemeClr val="tx2"/>
          </a:solidFill>
          <a:latin typeface="Arial" charset="0"/>
          <a:ea typeface="ＭＳ Ｐゴシック" pitchFamily="1" charset="-128"/>
        </a:defRPr>
      </a:lvl4pPr>
      <a:lvl5pPr algn="ctr" rtl="0" eaLnBrk="0" fontAlgn="base" hangingPunct="0">
        <a:spcBef>
          <a:spcPct val="0"/>
        </a:spcBef>
        <a:spcAft>
          <a:spcPct val="0"/>
        </a:spcAft>
        <a:defRPr sz="3200" b="1">
          <a:solidFill>
            <a:schemeClr val="tx2"/>
          </a:solidFill>
          <a:latin typeface="Arial" charset="0"/>
          <a:ea typeface="ＭＳ Ｐゴシック" pitchFamily="1" charset="-128"/>
        </a:defRPr>
      </a:lvl5pPr>
      <a:lvl6pPr marL="457200" algn="ctr" rtl="0" fontAlgn="base">
        <a:spcBef>
          <a:spcPct val="0"/>
        </a:spcBef>
        <a:spcAft>
          <a:spcPct val="0"/>
        </a:spcAft>
        <a:defRPr sz="3200" b="1">
          <a:solidFill>
            <a:schemeClr val="tx2"/>
          </a:solidFill>
          <a:latin typeface="Arial" charset="0"/>
          <a:ea typeface="ＭＳ Ｐゴシック" pitchFamily="1" charset="-128"/>
        </a:defRPr>
      </a:lvl6pPr>
      <a:lvl7pPr marL="914400" algn="ctr" rtl="0" fontAlgn="base">
        <a:spcBef>
          <a:spcPct val="0"/>
        </a:spcBef>
        <a:spcAft>
          <a:spcPct val="0"/>
        </a:spcAft>
        <a:defRPr sz="3200" b="1">
          <a:solidFill>
            <a:schemeClr val="tx2"/>
          </a:solidFill>
          <a:latin typeface="Arial" charset="0"/>
          <a:ea typeface="ＭＳ Ｐゴシック" pitchFamily="1" charset="-128"/>
        </a:defRPr>
      </a:lvl7pPr>
      <a:lvl8pPr marL="1371600" algn="ctr" rtl="0" fontAlgn="base">
        <a:spcBef>
          <a:spcPct val="0"/>
        </a:spcBef>
        <a:spcAft>
          <a:spcPct val="0"/>
        </a:spcAft>
        <a:defRPr sz="3200" b="1">
          <a:solidFill>
            <a:schemeClr val="tx2"/>
          </a:solidFill>
          <a:latin typeface="Arial" charset="0"/>
          <a:ea typeface="ＭＳ Ｐゴシック" pitchFamily="1" charset="-128"/>
        </a:defRPr>
      </a:lvl8pPr>
      <a:lvl9pPr marL="1828800" algn="ctr" rtl="0" fontAlgn="base">
        <a:spcBef>
          <a:spcPct val="0"/>
        </a:spcBef>
        <a:spcAft>
          <a:spcPct val="0"/>
        </a:spcAft>
        <a:defRPr sz="3200" b="1">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800">
          <a:solidFill>
            <a:schemeClr val="tx1"/>
          </a:solidFill>
          <a:latin typeface="+mn-lt"/>
          <a:ea typeface="+mn-ea"/>
        </a:defRPr>
      </a:lvl3pPr>
      <a:lvl4pPr marL="1600200" indent="-228600" algn="l" rtl="0" eaLnBrk="0" fontAlgn="base" hangingPunct="0">
        <a:spcBef>
          <a:spcPct val="20000"/>
        </a:spcBef>
        <a:spcAft>
          <a:spcPct val="0"/>
        </a:spcAft>
        <a:buChar char="–"/>
        <a:defRPr sz="2800">
          <a:solidFill>
            <a:schemeClr val="tx1"/>
          </a:solidFill>
          <a:latin typeface="+mn-lt"/>
          <a:ea typeface="+mn-ea"/>
        </a:defRPr>
      </a:lvl4pPr>
      <a:lvl5pPr marL="2057400" indent="-228600" algn="l" rtl="0" eaLnBrk="0" fontAlgn="base" hangingPunct="0">
        <a:spcBef>
          <a:spcPct val="20000"/>
        </a:spcBef>
        <a:spcAft>
          <a:spcPct val="0"/>
        </a:spcAft>
        <a:buChar char="»"/>
        <a:defRPr sz="2800">
          <a:solidFill>
            <a:schemeClr val="tx1"/>
          </a:solidFill>
          <a:latin typeface="+mn-lt"/>
          <a:ea typeface="+mn-ea"/>
        </a:defRPr>
      </a:lvl5pPr>
      <a:lvl6pPr marL="2514600" indent="-228600" algn="l" rtl="0" fontAlgn="base">
        <a:spcBef>
          <a:spcPct val="20000"/>
        </a:spcBef>
        <a:spcAft>
          <a:spcPct val="0"/>
        </a:spcAft>
        <a:buChar char="»"/>
        <a:defRPr sz="2800">
          <a:solidFill>
            <a:schemeClr val="tx1"/>
          </a:solidFill>
          <a:latin typeface="+mn-lt"/>
          <a:ea typeface="+mn-ea"/>
        </a:defRPr>
      </a:lvl6pPr>
      <a:lvl7pPr marL="2971800" indent="-228600" algn="l" rtl="0" fontAlgn="base">
        <a:spcBef>
          <a:spcPct val="20000"/>
        </a:spcBef>
        <a:spcAft>
          <a:spcPct val="0"/>
        </a:spcAft>
        <a:buChar char="»"/>
        <a:defRPr sz="2800">
          <a:solidFill>
            <a:schemeClr val="tx1"/>
          </a:solidFill>
          <a:latin typeface="+mn-lt"/>
          <a:ea typeface="+mn-ea"/>
        </a:defRPr>
      </a:lvl7pPr>
      <a:lvl8pPr marL="3429000" indent="-228600" algn="l" rtl="0" fontAlgn="base">
        <a:spcBef>
          <a:spcPct val="20000"/>
        </a:spcBef>
        <a:spcAft>
          <a:spcPct val="0"/>
        </a:spcAft>
        <a:buChar char="»"/>
        <a:defRPr sz="2800">
          <a:solidFill>
            <a:schemeClr val="tx1"/>
          </a:solidFill>
          <a:latin typeface="+mn-lt"/>
          <a:ea typeface="+mn-ea"/>
        </a:defRPr>
      </a:lvl8pPr>
      <a:lvl9pPr marL="3886200" indent="-228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472779"/>
            <a:ext cx="7772400" cy="769441"/>
          </a:xfrm>
        </p:spPr>
        <p:txBody>
          <a:bodyPr/>
          <a:lstStyle/>
          <a:p>
            <a:pPr eaLnBrk="1" hangingPunct="1"/>
            <a:r>
              <a:rPr lang="en-US" dirty="0" smtClean="0"/>
              <a:t>Personality</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228600"/>
            <a:ext cx="7772400" cy="1143000"/>
          </a:xfrm>
        </p:spPr>
        <p:txBody>
          <a:bodyPr/>
          <a:lstStyle/>
          <a:p>
            <a:pPr eaLnBrk="1" hangingPunct="1"/>
            <a:r>
              <a:rPr lang="en-US" sz="2800" smtClean="0"/>
              <a:t>Behavioral Perspectives</a:t>
            </a:r>
            <a:endParaRPr lang="en-US" sz="2800" b="0" smtClean="0"/>
          </a:p>
        </p:txBody>
      </p:sp>
      <p:sp>
        <p:nvSpPr>
          <p:cNvPr id="12291" name="Rectangle 3"/>
          <p:cNvSpPr>
            <a:spLocks noGrp="1" noChangeArrowheads="1"/>
          </p:cNvSpPr>
          <p:nvPr>
            <p:ph type="body" idx="1"/>
          </p:nvPr>
        </p:nvSpPr>
        <p:spPr>
          <a:xfrm>
            <a:off x="685800" y="1069975"/>
            <a:ext cx="7772400" cy="5219700"/>
          </a:xfrm>
        </p:spPr>
        <p:txBody>
          <a:bodyPr/>
          <a:lstStyle/>
          <a:p>
            <a:pPr eaLnBrk="1" hangingPunct="1">
              <a:lnSpc>
                <a:spcPct val="90000"/>
              </a:lnSpc>
            </a:pPr>
            <a:r>
              <a:rPr lang="en-US" b="1" smtClean="0"/>
              <a:t>Skinner’s views</a:t>
            </a:r>
            <a:endParaRPr lang="en-US" smtClean="0"/>
          </a:p>
          <a:p>
            <a:pPr lvl="1" eaLnBrk="1" hangingPunct="1">
              <a:lnSpc>
                <a:spcPct val="90000"/>
              </a:lnSpc>
            </a:pPr>
            <a:r>
              <a:rPr lang="en-US" smtClean="0"/>
              <a:t>Conditioning and response tendencies</a:t>
            </a:r>
          </a:p>
          <a:p>
            <a:pPr lvl="1" eaLnBrk="1" hangingPunct="1">
              <a:lnSpc>
                <a:spcPct val="90000"/>
              </a:lnSpc>
            </a:pPr>
            <a:r>
              <a:rPr lang="en-US" smtClean="0"/>
              <a:t>Environmental determinism</a:t>
            </a:r>
            <a:endParaRPr lang="en-US" b="1" smtClean="0"/>
          </a:p>
          <a:p>
            <a:pPr eaLnBrk="1" hangingPunct="1">
              <a:lnSpc>
                <a:spcPct val="90000"/>
              </a:lnSpc>
            </a:pPr>
            <a:r>
              <a:rPr lang="en-US" b="1" smtClean="0"/>
              <a:t>Bandura’s views</a:t>
            </a:r>
            <a:endParaRPr lang="en-US" smtClean="0"/>
          </a:p>
          <a:p>
            <a:pPr lvl="1" eaLnBrk="1" hangingPunct="1">
              <a:lnSpc>
                <a:spcPct val="90000"/>
              </a:lnSpc>
            </a:pPr>
            <a:r>
              <a:rPr lang="en-US" smtClean="0"/>
              <a:t>Social leaning theory</a:t>
            </a:r>
          </a:p>
          <a:p>
            <a:pPr lvl="2" eaLnBrk="1" hangingPunct="1">
              <a:lnSpc>
                <a:spcPct val="90000"/>
              </a:lnSpc>
            </a:pPr>
            <a:r>
              <a:rPr lang="en-US" smtClean="0"/>
              <a:t>Reciprocal determinism</a:t>
            </a:r>
          </a:p>
          <a:p>
            <a:pPr lvl="2" eaLnBrk="1" hangingPunct="1">
              <a:lnSpc>
                <a:spcPct val="90000"/>
              </a:lnSpc>
            </a:pPr>
            <a:r>
              <a:rPr lang="en-US" smtClean="0"/>
              <a:t>Observational learning</a:t>
            </a:r>
          </a:p>
          <a:p>
            <a:pPr lvl="2" eaLnBrk="1" hangingPunct="1">
              <a:lnSpc>
                <a:spcPct val="90000"/>
              </a:lnSpc>
            </a:pPr>
            <a:r>
              <a:rPr lang="en-US" smtClean="0"/>
              <a:t>Models</a:t>
            </a:r>
          </a:p>
          <a:p>
            <a:pPr lvl="2" eaLnBrk="1" hangingPunct="1">
              <a:lnSpc>
                <a:spcPct val="90000"/>
              </a:lnSpc>
            </a:pPr>
            <a:r>
              <a:rPr lang="en-US" smtClean="0"/>
              <a:t>Self-efficacy</a:t>
            </a:r>
            <a:endParaRPr lang="en-US" b="1" smtClean="0"/>
          </a:p>
          <a:p>
            <a:pPr eaLnBrk="1" hangingPunct="1">
              <a:lnSpc>
                <a:spcPct val="90000"/>
              </a:lnSpc>
            </a:pPr>
            <a:r>
              <a:rPr lang="en-US" b="1" smtClean="0"/>
              <a:t>Mischel’s views</a:t>
            </a:r>
            <a:endParaRPr lang="en-US" smtClean="0"/>
          </a:p>
          <a:p>
            <a:pPr lvl="1" eaLnBrk="1" hangingPunct="1">
              <a:lnSpc>
                <a:spcPct val="90000"/>
              </a:lnSpc>
            </a:pPr>
            <a:r>
              <a:rPr lang="en-US" smtClean="0"/>
              <a:t>The person-situation controversy</a:t>
            </a:r>
            <a:endParaRPr lang="en-US"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800" smtClean="0"/>
              <a:t>Humanistic Perspectives</a:t>
            </a:r>
            <a:endParaRPr lang="en-US" sz="2800" b="0" smtClean="0"/>
          </a:p>
        </p:txBody>
      </p:sp>
      <p:sp>
        <p:nvSpPr>
          <p:cNvPr id="13315" name="Rectangle 3"/>
          <p:cNvSpPr>
            <a:spLocks noGrp="1" noChangeArrowheads="1"/>
          </p:cNvSpPr>
          <p:nvPr>
            <p:ph type="body" idx="1"/>
          </p:nvPr>
        </p:nvSpPr>
        <p:spPr>
          <a:xfrm>
            <a:off x="685800" y="1524000"/>
            <a:ext cx="7772400" cy="3022600"/>
          </a:xfrm>
        </p:spPr>
        <p:txBody>
          <a:bodyPr/>
          <a:lstStyle/>
          <a:p>
            <a:pPr eaLnBrk="1" hangingPunct="1"/>
            <a:r>
              <a:rPr lang="en-US" smtClean="0"/>
              <a:t>Carl Rogers</a:t>
            </a:r>
          </a:p>
          <a:p>
            <a:pPr lvl="1" eaLnBrk="1" hangingPunct="1"/>
            <a:r>
              <a:rPr lang="en-US" smtClean="0"/>
              <a:t>Person Centered Theory</a:t>
            </a:r>
          </a:p>
          <a:p>
            <a:pPr lvl="2" eaLnBrk="1" hangingPunct="1"/>
            <a:r>
              <a:rPr lang="en-US" smtClean="0"/>
              <a:t>Self-concept</a:t>
            </a:r>
          </a:p>
          <a:p>
            <a:pPr lvl="3" eaLnBrk="1" hangingPunct="1"/>
            <a:r>
              <a:rPr lang="en-US" smtClean="0"/>
              <a:t>Conditional/unconditional positive regard</a:t>
            </a:r>
          </a:p>
          <a:p>
            <a:pPr lvl="3" eaLnBrk="1" hangingPunct="1"/>
            <a:r>
              <a:rPr lang="en-US" smtClean="0"/>
              <a:t>Incongruence and anxiety</a:t>
            </a:r>
            <a:endParaRPr lang="en-US"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1209.jpg                                                       0007A954AisaMac                        BF7DC75D:"/>
          <p:cNvPicPr>
            <a:picLocks noChangeAspect="1" noChangeArrowheads="1"/>
          </p:cNvPicPr>
          <p:nvPr/>
        </p:nvPicPr>
        <p:blipFill>
          <a:blip r:embed="rId2" cstate="print"/>
          <a:srcRect/>
          <a:stretch>
            <a:fillRect/>
          </a:stretch>
        </p:blipFill>
        <p:spPr bwMode="auto">
          <a:xfrm>
            <a:off x="1295400" y="174625"/>
            <a:ext cx="6505575" cy="5768975"/>
          </a:xfrm>
          <a:prstGeom prst="rect">
            <a:avLst/>
          </a:prstGeom>
          <a:noFill/>
          <a:ln w="9525">
            <a:noFill/>
            <a:miter lim="800000"/>
            <a:headEnd/>
            <a:tailEnd/>
          </a:ln>
        </p:spPr>
      </p:pic>
      <p:sp>
        <p:nvSpPr>
          <p:cNvPr id="1433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12.9  Rogers’s view of personality structure</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Abraham Maslow</a:t>
            </a:r>
          </a:p>
        </p:txBody>
      </p:sp>
      <p:sp>
        <p:nvSpPr>
          <p:cNvPr id="15363" name="Content Placeholder 2"/>
          <p:cNvSpPr>
            <a:spLocks noGrp="1"/>
          </p:cNvSpPr>
          <p:nvPr>
            <p:ph idx="1"/>
          </p:nvPr>
        </p:nvSpPr>
        <p:spPr/>
        <p:txBody>
          <a:bodyPr/>
          <a:lstStyle/>
          <a:p>
            <a:pPr eaLnBrk="1" hangingPunct="1"/>
            <a:r>
              <a:rPr lang="en-US" smtClean="0"/>
              <a:t>Abraham Maslow</a:t>
            </a:r>
          </a:p>
          <a:p>
            <a:pPr lvl="1" eaLnBrk="1" hangingPunct="1"/>
            <a:r>
              <a:rPr lang="en-US" smtClean="0"/>
              <a:t>Self-actualization theory</a:t>
            </a:r>
          </a:p>
          <a:p>
            <a:pPr lvl="1" eaLnBrk="1" hangingPunct="1"/>
            <a:r>
              <a:rPr lang="en-US" smtClean="0"/>
              <a:t>Hierarchy of needs</a:t>
            </a:r>
          </a:p>
          <a:p>
            <a:pPr lvl="2" eaLnBrk="1" hangingPunct="1"/>
            <a:r>
              <a:rPr lang="en-US" smtClean="0"/>
              <a:t>The healthy personality</a:t>
            </a:r>
          </a:p>
          <a:p>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1211.jpg                                                       0007A954AisaMac                        BF7DC75D:"/>
          <p:cNvPicPr>
            <a:picLocks noChangeAspect="1" noChangeArrowheads="1"/>
          </p:cNvPicPr>
          <p:nvPr/>
        </p:nvPicPr>
        <p:blipFill>
          <a:blip r:embed="rId2" cstate="print"/>
          <a:srcRect/>
          <a:stretch>
            <a:fillRect/>
          </a:stretch>
        </p:blipFill>
        <p:spPr bwMode="auto">
          <a:xfrm>
            <a:off x="88900" y="685800"/>
            <a:ext cx="8966200" cy="5227638"/>
          </a:xfrm>
          <a:prstGeom prst="rect">
            <a:avLst/>
          </a:prstGeom>
          <a:noFill/>
          <a:ln w="9525">
            <a:noFill/>
            <a:miter lim="800000"/>
            <a:headEnd/>
            <a:tailEnd/>
          </a:ln>
        </p:spPr>
      </p:pic>
      <p:sp>
        <p:nvSpPr>
          <p:cNvPr id="16387"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12.11  Maslow’s hierarchy of needs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2800" smtClean="0"/>
              <a:t>Biological Perspectives</a:t>
            </a:r>
            <a:endParaRPr lang="en-US" b="0" smtClean="0"/>
          </a:p>
        </p:txBody>
      </p:sp>
      <p:sp>
        <p:nvSpPr>
          <p:cNvPr id="17411" name="Rectangle 3"/>
          <p:cNvSpPr>
            <a:spLocks noGrp="1" noChangeArrowheads="1"/>
          </p:cNvSpPr>
          <p:nvPr>
            <p:ph type="body" idx="1"/>
          </p:nvPr>
        </p:nvSpPr>
        <p:spPr>
          <a:xfrm>
            <a:off x="685800" y="1371600"/>
            <a:ext cx="7772400" cy="2505075"/>
          </a:xfrm>
        </p:spPr>
        <p:txBody>
          <a:bodyPr/>
          <a:lstStyle/>
          <a:p>
            <a:pPr eaLnBrk="1" hangingPunct="1"/>
            <a:r>
              <a:rPr lang="en-US" smtClean="0"/>
              <a:t>Eysenk’s theory</a:t>
            </a:r>
          </a:p>
          <a:p>
            <a:pPr lvl="1" eaLnBrk="1" hangingPunct="1"/>
            <a:r>
              <a:rPr lang="en-US" smtClean="0"/>
              <a:t>3 higher order traits</a:t>
            </a:r>
          </a:p>
          <a:p>
            <a:pPr lvl="1" eaLnBrk="1" hangingPunct="1"/>
            <a:r>
              <a:rPr lang="en-US" smtClean="0"/>
              <a:t>Extraversion, neuroticism, and psychoticism</a:t>
            </a:r>
          </a:p>
          <a:p>
            <a:pPr lvl="2" eaLnBrk="1" hangingPunct="1"/>
            <a:r>
              <a:rPr lang="en-US" smtClean="0"/>
              <a:t>Determined by genes </a:t>
            </a:r>
            <a:endParaRPr lang="en-US" b="1"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2800" smtClean="0"/>
              <a:t>Defining Personality:</a:t>
            </a:r>
            <a:br>
              <a:rPr lang="en-US" sz="2800" smtClean="0"/>
            </a:br>
            <a:r>
              <a:rPr lang="en-US" sz="2800" smtClean="0"/>
              <a:t>Consistency and Distinctiveness</a:t>
            </a:r>
            <a:endParaRPr lang="en-US" sz="2800" b="0" smtClean="0"/>
          </a:p>
        </p:txBody>
      </p:sp>
      <p:sp>
        <p:nvSpPr>
          <p:cNvPr id="4099" name="Rectangle 3"/>
          <p:cNvSpPr>
            <a:spLocks noGrp="1" noChangeArrowheads="1"/>
          </p:cNvSpPr>
          <p:nvPr>
            <p:ph type="body" idx="1"/>
          </p:nvPr>
        </p:nvSpPr>
        <p:spPr/>
        <p:txBody>
          <a:bodyPr/>
          <a:lstStyle/>
          <a:p>
            <a:pPr eaLnBrk="1" hangingPunct="1"/>
            <a:r>
              <a:rPr lang="en-US" b="1" smtClean="0"/>
              <a:t>Personality Traits</a:t>
            </a:r>
            <a:endParaRPr lang="en-US" smtClean="0"/>
          </a:p>
          <a:p>
            <a:pPr lvl="1" eaLnBrk="1" hangingPunct="1"/>
            <a:r>
              <a:rPr lang="en-US" smtClean="0"/>
              <a:t>Dispositions and dimensions</a:t>
            </a:r>
            <a:endParaRPr lang="en-US" b="1" smtClean="0"/>
          </a:p>
          <a:p>
            <a:pPr eaLnBrk="1" hangingPunct="1"/>
            <a:r>
              <a:rPr lang="en-US" b="1" smtClean="0"/>
              <a:t>The Five-Factor Model </a:t>
            </a:r>
            <a:endParaRPr lang="en-US" smtClean="0"/>
          </a:p>
          <a:p>
            <a:pPr lvl="1" eaLnBrk="1" hangingPunct="1"/>
            <a:r>
              <a:rPr lang="en-US" smtClean="0"/>
              <a:t>Extraversion</a:t>
            </a:r>
          </a:p>
          <a:p>
            <a:pPr lvl="1" eaLnBrk="1" hangingPunct="1"/>
            <a:r>
              <a:rPr lang="en-US" smtClean="0"/>
              <a:t>Neuroticism</a:t>
            </a:r>
          </a:p>
          <a:p>
            <a:pPr lvl="1" eaLnBrk="1" hangingPunct="1"/>
            <a:r>
              <a:rPr lang="en-US" smtClean="0"/>
              <a:t>Openness to experience</a:t>
            </a:r>
          </a:p>
          <a:p>
            <a:pPr lvl="1" eaLnBrk="1" hangingPunct="1"/>
            <a:r>
              <a:rPr lang="en-US" smtClean="0"/>
              <a:t>Agreeableness</a:t>
            </a:r>
          </a:p>
          <a:p>
            <a:pPr lvl="1" eaLnBrk="1" hangingPunct="1"/>
            <a:r>
              <a:rPr lang="en-US" smtClean="0"/>
              <a:t>Conscientiousness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2800" smtClean="0"/>
              <a:t>Psychodynamic Perspectives</a:t>
            </a:r>
            <a:endParaRPr lang="en-US" b="0" smtClean="0"/>
          </a:p>
        </p:txBody>
      </p:sp>
      <p:sp>
        <p:nvSpPr>
          <p:cNvPr id="5123" name="Rectangle 3"/>
          <p:cNvSpPr>
            <a:spLocks noGrp="1" noChangeArrowheads="1"/>
          </p:cNvSpPr>
          <p:nvPr>
            <p:ph type="body" idx="1"/>
          </p:nvPr>
        </p:nvSpPr>
        <p:spPr>
          <a:xfrm>
            <a:off x="685800" y="1981200"/>
            <a:ext cx="7772400" cy="4746625"/>
          </a:xfrm>
        </p:spPr>
        <p:txBody>
          <a:bodyPr/>
          <a:lstStyle/>
          <a:p>
            <a:pPr eaLnBrk="1" hangingPunct="1">
              <a:lnSpc>
                <a:spcPct val="90000"/>
              </a:lnSpc>
            </a:pPr>
            <a:r>
              <a:rPr lang="en-US" sz="2400" b="1" smtClean="0"/>
              <a:t>Freud’s psychoanalytic theory</a:t>
            </a:r>
          </a:p>
          <a:p>
            <a:pPr lvl="1" eaLnBrk="1" hangingPunct="1">
              <a:lnSpc>
                <a:spcPct val="90000"/>
              </a:lnSpc>
            </a:pPr>
            <a:r>
              <a:rPr lang="en-US" sz="2400" b="1" smtClean="0"/>
              <a:t>Structure of personality</a:t>
            </a:r>
          </a:p>
          <a:p>
            <a:pPr lvl="2" eaLnBrk="1" hangingPunct="1">
              <a:lnSpc>
                <a:spcPct val="90000"/>
              </a:lnSpc>
            </a:pPr>
            <a:r>
              <a:rPr lang="en-US" sz="2400" b="1" smtClean="0"/>
              <a:t>Id</a:t>
            </a:r>
            <a:r>
              <a:rPr lang="en-US" sz="2400" smtClean="0"/>
              <a:t> - Pleasure principle (sex and violence)</a:t>
            </a:r>
            <a:endParaRPr lang="en-US" sz="2400" b="1" smtClean="0"/>
          </a:p>
          <a:p>
            <a:pPr lvl="2" eaLnBrk="1" hangingPunct="1">
              <a:lnSpc>
                <a:spcPct val="90000"/>
              </a:lnSpc>
            </a:pPr>
            <a:r>
              <a:rPr lang="en-US" sz="2400" b="1" smtClean="0"/>
              <a:t>Superego</a:t>
            </a:r>
            <a:r>
              <a:rPr lang="en-US" sz="2400" smtClean="0"/>
              <a:t> – Morality, societal rules</a:t>
            </a:r>
            <a:endParaRPr lang="en-US" sz="2400" b="1" smtClean="0"/>
          </a:p>
          <a:p>
            <a:pPr lvl="2" eaLnBrk="1" hangingPunct="1">
              <a:lnSpc>
                <a:spcPct val="90000"/>
              </a:lnSpc>
            </a:pPr>
            <a:r>
              <a:rPr lang="en-US" sz="2400" b="1" smtClean="0"/>
              <a:t>Ego</a:t>
            </a:r>
            <a:r>
              <a:rPr lang="en-US" sz="2400" smtClean="0"/>
              <a:t> - Reality principle</a:t>
            </a:r>
          </a:p>
          <a:p>
            <a:pPr lvl="3" eaLnBrk="1" hangingPunct="1">
              <a:lnSpc>
                <a:spcPct val="90000"/>
              </a:lnSpc>
            </a:pPr>
            <a:r>
              <a:rPr lang="en-US" sz="2400" smtClean="0"/>
              <a:t>Balances conflict between id and superego</a:t>
            </a:r>
          </a:p>
          <a:p>
            <a:pPr lvl="1" eaLnBrk="1" hangingPunct="1">
              <a:lnSpc>
                <a:spcPct val="90000"/>
              </a:lnSpc>
            </a:pPr>
            <a:r>
              <a:rPr lang="en-US" sz="2400" b="1" smtClean="0"/>
              <a:t>Levels of awareness</a:t>
            </a:r>
            <a:endParaRPr lang="en-US" sz="2400" smtClean="0"/>
          </a:p>
          <a:p>
            <a:pPr lvl="2" eaLnBrk="1" hangingPunct="1">
              <a:lnSpc>
                <a:spcPct val="90000"/>
              </a:lnSpc>
            </a:pPr>
            <a:r>
              <a:rPr lang="en-US" sz="2400" smtClean="0"/>
              <a:t>Conscious: What one is currently aware of</a:t>
            </a:r>
          </a:p>
          <a:p>
            <a:pPr lvl="2" eaLnBrk="1" hangingPunct="1">
              <a:lnSpc>
                <a:spcPct val="90000"/>
              </a:lnSpc>
            </a:pPr>
            <a:r>
              <a:rPr lang="en-US" sz="2400" smtClean="0"/>
              <a:t>Unconscious: What one is unaware of and cannot access</a:t>
            </a:r>
          </a:p>
          <a:p>
            <a:pPr lvl="2" eaLnBrk="1" hangingPunct="1">
              <a:lnSpc>
                <a:spcPct val="90000"/>
              </a:lnSpc>
            </a:pPr>
            <a:r>
              <a:rPr lang="en-US" sz="2400" smtClean="0"/>
              <a:t>Preconscious: What one is unaware of but CAN access</a:t>
            </a:r>
            <a:endParaRPr lang="en-US" sz="2400" b="1"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2800" smtClean="0"/>
              <a:t>Psychodynamic Perspectives</a:t>
            </a:r>
            <a:endParaRPr lang="en-US" b="0" smtClean="0"/>
          </a:p>
        </p:txBody>
      </p:sp>
      <p:sp>
        <p:nvSpPr>
          <p:cNvPr id="6147" name="Rectangle 3"/>
          <p:cNvSpPr>
            <a:spLocks noGrp="1" noChangeArrowheads="1"/>
          </p:cNvSpPr>
          <p:nvPr>
            <p:ph type="body" idx="1"/>
          </p:nvPr>
        </p:nvSpPr>
        <p:spPr>
          <a:xfrm>
            <a:off x="685800" y="1981200"/>
            <a:ext cx="7772400" cy="4849813"/>
          </a:xfrm>
        </p:spPr>
        <p:txBody>
          <a:bodyPr/>
          <a:lstStyle/>
          <a:p>
            <a:pPr eaLnBrk="1" hangingPunct="1">
              <a:lnSpc>
                <a:spcPct val="90000"/>
              </a:lnSpc>
            </a:pPr>
            <a:r>
              <a:rPr lang="en-US" sz="2600" b="1" smtClean="0"/>
              <a:t>Freud’s psychoanalytic theory</a:t>
            </a:r>
          </a:p>
          <a:p>
            <a:pPr lvl="1" eaLnBrk="1" hangingPunct="1">
              <a:lnSpc>
                <a:spcPct val="90000"/>
              </a:lnSpc>
            </a:pPr>
            <a:r>
              <a:rPr lang="en-US" sz="2600" b="1" smtClean="0"/>
              <a:t>Conflict between id and superego results in</a:t>
            </a:r>
            <a:endParaRPr lang="en-US" sz="2600" smtClean="0"/>
          </a:p>
          <a:p>
            <a:pPr lvl="2" eaLnBrk="1" hangingPunct="1">
              <a:lnSpc>
                <a:spcPct val="90000"/>
              </a:lnSpc>
            </a:pPr>
            <a:r>
              <a:rPr lang="en-US" smtClean="0"/>
              <a:t>Anxiety</a:t>
            </a:r>
          </a:p>
          <a:p>
            <a:pPr lvl="3" eaLnBrk="1" hangingPunct="1">
              <a:lnSpc>
                <a:spcPct val="90000"/>
              </a:lnSpc>
            </a:pPr>
            <a:r>
              <a:rPr lang="en-US" smtClean="0"/>
              <a:t>Overcome by defense mechanisms</a:t>
            </a:r>
          </a:p>
          <a:p>
            <a:pPr lvl="4" eaLnBrk="1" hangingPunct="1">
              <a:lnSpc>
                <a:spcPct val="90000"/>
              </a:lnSpc>
            </a:pPr>
            <a:r>
              <a:rPr lang="en-US" sz="1600" b="1" smtClean="0"/>
              <a:t>Repression (forget about it)</a:t>
            </a:r>
          </a:p>
          <a:p>
            <a:pPr lvl="4" eaLnBrk="1" hangingPunct="1">
              <a:lnSpc>
                <a:spcPct val="90000"/>
              </a:lnSpc>
            </a:pPr>
            <a:r>
              <a:rPr lang="en-US" sz="1600" b="1" smtClean="0"/>
              <a:t>Regression (“but daddy, I love you!)</a:t>
            </a:r>
          </a:p>
          <a:p>
            <a:pPr lvl="4" eaLnBrk="1" hangingPunct="1">
              <a:lnSpc>
                <a:spcPct val="90000"/>
              </a:lnSpc>
            </a:pPr>
            <a:r>
              <a:rPr lang="en-US" sz="1600" b="1" smtClean="0"/>
              <a:t>Rationalization (“eh, I have my justifications”)</a:t>
            </a:r>
          </a:p>
          <a:p>
            <a:pPr lvl="4" eaLnBrk="1" hangingPunct="1">
              <a:lnSpc>
                <a:spcPct val="90000"/>
              </a:lnSpc>
            </a:pPr>
            <a:r>
              <a:rPr lang="en-US" sz="1600" b="1" smtClean="0"/>
              <a:t>Projection (“Why do you hate me so much?!” [when it’s you who hates yourself])</a:t>
            </a:r>
          </a:p>
          <a:p>
            <a:pPr lvl="4" eaLnBrk="1" hangingPunct="1">
              <a:lnSpc>
                <a:spcPct val="90000"/>
              </a:lnSpc>
            </a:pPr>
            <a:r>
              <a:rPr lang="en-US" sz="1600" b="1" smtClean="0"/>
              <a:t>Displacement (don’t hit your child, hit a pillow)</a:t>
            </a:r>
          </a:p>
          <a:p>
            <a:pPr lvl="4" eaLnBrk="1" hangingPunct="1">
              <a:lnSpc>
                <a:spcPct val="90000"/>
              </a:lnSpc>
            </a:pPr>
            <a:r>
              <a:rPr lang="en-US" sz="1600" b="1" smtClean="0"/>
              <a:t>Reaction formation (“I am gay, so I will say that I hate gay people!”)</a:t>
            </a:r>
          </a:p>
          <a:p>
            <a:pPr lvl="4" eaLnBrk="1" hangingPunct="1">
              <a:lnSpc>
                <a:spcPct val="90000"/>
              </a:lnSpc>
            </a:pPr>
            <a:r>
              <a:rPr lang="en-US" sz="1600" b="1" smtClean="0"/>
              <a:t>Sublimation (Feel like engaging in a high-risk sexual episode?  Draw a picture instead!)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2800" smtClean="0"/>
              <a:t>Freud on Development:</a:t>
            </a:r>
            <a:br>
              <a:rPr lang="en-US" sz="2800" smtClean="0"/>
            </a:br>
            <a:r>
              <a:rPr lang="en-US" sz="2800" smtClean="0"/>
              <a:t>Psychosexual Stages</a:t>
            </a:r>
            <a:endParaRPr lang="en-US" sz="2800" b="0" smtClean="0"/>
          </a:p>
        </p:txBody>
      </p:sp>
      <p:sp>
        <p:nvSpPr>
          <p:cNvPr id="7171" name="Rectangle 3"/>
          <p:cNvSpPr>
            <a:spLocks noGrp="1" noChangeArrowheads="1"/>
          </p:cNvSpPr>
          <p:nvPr>
            <p:ph type="body" idx="1"/>
          </p:nvPr>
        </p:nvSpPr>
        <p:spPr>
          <a:xfrm>
            <a:off x="685800" y="1981200"/>
            <a:ext cx="7772400" cy="3970338"/>
          </a:xfrm>
        </p:spPr>
        <p:txBody>
          <a:bodyPr/>
          <a:lstStyle/>
          <a:p>
            <a:pPr eaLnBrk="1" hangingPunct="1"/>
            <a:r>
              <a:rPr lang="en-US" sz="2000" smtClean="0"/>
              <a:t>Psychosexual stages </a:t>
            </a:r>
            <a:endParaRPr lang="en-US" sz="2000" b="1" smtClean="0"/>
          </a:p>
          <a:p>
            <a:pPr lvl="1" eaLnBrk="1" hangingPunct="1"/>
            <a:r>
              <a:rPr lang="en-US" sz="2000" b="1" smtClean="0"/>
              <a:t>Oral </a:t>
            </a:r>
            <a:r>
              <a:rPr lang="en-US" sz="2000" smtClean="0"/>
              <a:t>(birth) Pleasure is derived from sucking</a:t>
            </a:r>
          </a:p>
          <a:p>
            <a:pPr lvl="1" eaLnBrk="1" hangingPunct="1"/>
            <a:r>
              <a:rPr lang="en-US" sz="2000" b="1" smtClean="0"/>
              <a:t>Anal </a:t>
            </a:r>
            <a:r>
              <a:rPr lang="en-US" sz="2000" smtClean="0"/>
              <a:t>(2-3 years) Pleasure is derived from defecation through the anus</a:t>
            </a:r>
          </a:p>
          <a:p>
            <a:pPr lvl="2" eaLnBrk="1" hangingPunct="1"/>
            <a:r>
              <a:rPr lang="en-US" sz="2000" smtClean="0"/>
              <a:t>Anal retentive and Anal expulsive</a:t>
            </a:r>
          </a:p>
          <a:p>
            <a:pPr lvl="1" eaLnBrk="1" hangingPunct="1"/>
            <a:r>
              <a:rPr lang="en-US" sz="2000" b="1" smtClean="0"/>
              <a:t>Phallic </a:t>
            </a:r>
            <a:r>
              <a:rPr lang="en-US" sz="2000" smtClean="0"/>
              <a:t>(3-6 years) – Pleasure moves to the genital regions</a:t>
            </a:r>
          </a:p>
          <a:p>
            <a:pPr lvl="2" eaLnBrk="1" hangingPunct="1"/>
            <a:r>
              <a:rPr lang="en-US" sz="2000" smtClean="0"/>
              <a:t>Oedipus Complex and Penis Envy</a:t>
            </a:r>
          </a:p>
          <a:p>
            <a:pPr lvl="1" eaLnBrk="1" hangingPunct="1"/>
            <a:r>
              <a:rPr lang="en-US" sz="2000" b="1" smtClean="0"/>
              <a:t>Latency </a:t>
            </a:r>
            <a:r>
              <a:rPr lang="en-US" sz="2000" smtClean="0"/>
              <a:t>(6-11 years) – Focus on developing social relationships</a:t>
            </a:r>
          </a:p>
          <a:p>
            <a:pPr lvl="1" eaLnBrk="1" hangingPunct="1"/>
            <a:r>
              <a:rPr lang="en-US" sz="2000" b="1" smtClean="0"/>
              <a:t>Genital </a:t>
            </a:r>
            <a:r>
              <a:rPr lang="en-US" sz="2000" smtClean="0"/>
              <a:t>(12 years onward) Focus </a:t>
            </a:r>
          </a:p>
          <a:p>
            <a:pPr eaLnBrk="1" hangingPunct="1"/>
            <a:r>
              <a:rPr lang="en-US" sz="2000" smtClean="0"/>
              <a:t>Fixation = Excessive gratification or frustration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457200"/>
            <a:ext cx="7772400" cy="1143000"/>
          </a:xfrm>
        </p:spPr>
        <p:txBody>
          <a:bodyPr/>
          <a:lstStyle/>
          <a:p>
            <a:pPr eaLnBrk="1" hangingPunct="1"/>
            <a:r>
              <a:rPr lang="en-US" sz="2800" smtClean="0"/>
              <a:t>Other Psychodynamic Theorists</a:t>
            </a:r>
            <a:endParaRPr lang="en-US" sz="2800" b="0" smtClean="0"/>
          </a:p>
        </p:txBody>
      </p:sp>
      <p:sp>
        <p:nvSpPr>
          <p:cNvPr id="8195" name="Rectangle 3"/>
          <p:cNvSpPr>
            <a:spLocks noGrp="1" noChangeArrowheads="1"/>
          </p:cNvSpPr>
          <p:nvPr>
            <p:ph type="body" idx="1"/>
          </p:nvPr>
        </p:nvSpPr>
        <p:spPr>
          <a:xfrm>
            <a:off x="685800" y="1143000"/>
            <a:ext cx="7772400" cy="4600575"/>
          </a:xfrm>
        </p:spPr>
        <p:txBody>
          <a:bodyPr/>
          <a:lstStyle/>
          <a:p>
            <a:pPr eaLnBrk="1" hangingPunct="1"/>
            <a:r>
              <a:rPr lang="en-US" b="1" smtClean="0"/>
              <a:t>Carl Jung: Analytical Psychology</a:t>
            </a:r>
            <a:endParaRPr lang="en-US" smtClean="0"/>
          </a:p>
          <a:p>
            <a:pPr lvl="1" eaLnBrk="1" hangingPunct="1"/>
            <a:r>
              <a:rPr lang="en-US" smtClean="0"/>
              <a:t>Two types of unconsciousness </a:t>
            </a:r>
          </a:p>
          <a:p>
            <a:pPr lvl="2" eaLnBrk="1" hangingPunct="1"/>
            <a:r>
              <a:rPr lang="en-US" smtClean="0"/>
              <a:t>Personal </a:t>
            </a:r>
          </a:p>
          <a:p>
            <a:pPr lvl="2" eaLnBrk="1" hangingPunct="1"/>
            <a:r>
              <a:rPr lang="en-US" smtClean="0"/>
              <a:t>Collective</a:t>
            </a:r>
          </a:p>
          <a:p>
            <a:pPr lvl="1" eaLnBrk="1" hangingPunct="1"/>
            <a:r>
              <a:rPr lang="en-US" smtClean="0"/>
              <a:t>Archetypes</a:t>
            </a:r>
          </a:p>
          <a:p>
            <a:pPr lvl="2" eaLnBrk="1" hangingPunct="1"/>
            <a:r>
              <a:rPr lang="en-US" smtClean="0"/>
              <a:t>Animus</a:t>
            </a:r>
          </a:p>
          <a:p>
            <a:pPr lvl="2" eaLnBrk="1" hangingPunct="1"/>
            <a:r>
              <a:rPr lang="en-US" smtClean="0"/>
              <a:t>Anima</a:t>
            </a:r>
          </a:p>
          <a:p>
            <a:pPr lvl="1" eaLnBrk="1" hangingPunct="1"/>
            <a:r>
              <a:rPr lang="en-US" smtClean="0"/>
              <a:t>Introversion/Extroversion</a:t>
            </a:r>
            <a:endParaRPr lang="en-US" b="1"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1204.jpg                                                       0007A954AisaMac                        BF7DC75D:"/>
          <p:cNvPicPr>
            <a:picLocks noChangeAspect="1" noChangeArrowheads="1"/>
          </p:cNvPicPr>
          <p:nvPr/>
        </p:nvPicPr>
        <p:blipFill>
          <a:blip r:embed="rId2" cstate="print"/>
          <a:srcRect/>
          <a:stretch>
            <a:fillRect/>
          </a:stretch>
        </p:blipFill>
        <p:spPr bwMode="auto">
          <a:xfrm>
            <a:off x="930275" y="228600"/>
            <a:ext cx="7223125" cy="5680075"/>
          </a:xfrm>
          <a:prstGeom prst="rect">
            <a:avLst/>
          </a:prstGeom>
          <a:noFill/>
          <a:ln w="9525">
            <a:noFill/>
            <a:miter lim="800000"/>
            <a:headEnd/>
            <a:tailEnd/>
          </a:ln>
        </p:spPr>
      </p:pic>
      <p:sp>
        <p:nvSpPr>
          <p:cNvPr id="9219" name="Text Box 3"/>
          <p:cNvSpPr txBox="1">
            <a:spLocks noChangeArrowheads="1"/>
          </p:cNvSpPr>
          <p:nvPr/>
        </p:nvSpPr>
        <p:spPr bwMode="auto">
          <a:xfrm>
            <a:off x="0" y="5943600"/>
            <a:ext cx="9144000" cy="290513"/>
          </a:xfrm>
          <a:prstGeom prst="rect">
            <a:avLst/>
          </a:prstGeom>
          <a:noFill/>
          <a:ln w="9525">
            <a:noFill/>
            <a:miter lim="800000"/>
            <a:headEnd/>
            <a:tailEnd/>
          </a:ln>
        </p:spPr>
        <p:txBody>
          <a:bodyPr>
            <a:spAutoFit/>
          </a:bodyPr>
          <a:lstStyle/>
          <a:p>
            <a:pPr algn="ctr"/>
            <a:r>
              <a:rPr lang="en-US" sz="1300" b="1">
                <a:solidFill>
                  <a:schemeClr val="tx2"/>
                </a:solidFill>
              </a:rPr>
              <a:t>Figure 12.4  Jung’s vision of the collective unconscious</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Alfred Adler</a:t>
            </a:r>
          </a:p>
        </p:txBody>
      </p:sp>
      <p:sp>
        <p:nvSpPr>
          <p:cNvPr id="10243" name="Content Placeholder 2"/>
          <p:cNvSpPr>
            <a:spLocks noGrp="1"/>
          </p:cNvSpPr>
          <p:nvPr>
            <p:ph idx="1"/>
          </p:nvPr>
        </p:nvSpPr>
        <p:spPr>
          <a:xfrm>
            <a:off x="685800" y="1981200"/>
            <a:ext cx="7772400" cy="4056063"/>
          </a:xfrm>
        </p:spPr>
        <p:txBody>
          <a:bodyPr/>
          <a:lstStyle/>
          <a:p>
            <a:pPr eaLnBrk="1" hangingPunct="1"/>
            <a:r>
              <a:rPr lang="en-US" smtClean="0"/>
              <a:t>People strive for superiority</a:t>
            </a:r>
          </a:p>
          <a:p>
            <a:pPr eaLnBrk="1" hangingPunct="1"/>
            <a:r>
              <a:rPr lang="en-US" smtClean="0"/>
              <a:t>Compensation: Works to overcome inferiority</a:t>
            </a:r>
          </a:p>
          <a:p>
            <a:pPr eaLnBrk="1" hangingPunct="1"/>
            <a:r>
              <a:rPr lang="en-US" smtClean="0"/>
              <a:t>Inferiority complex/overcompensation</a:t>
            </a:r>
          </a:p>
          <a:p>
            <a:pPr eaLnBrk="1" hangingPunct="1"/>
            <a:r>
              <a:rPr lang="en-US" smtClean="0"/>
              <a:t>Birth order</a:t>
            </a:r>
            <a:endParaRPr lang="en-US" sz="2400" smtClean="0"/>
          </a:p>
          <a:p>
            <a:pPr lvl="1"/>
            <a:r>
              <a:rPr lang="en-US" smtClean="0"/>
              <a:t>First born: natural leader, resentful of second born</a:t>
            </a:r>
          </a:p>
          <a:p>
            <a:pPr lvl="1"/>
            <a:r>
              <a:rPr lang="en-US" smtClean="0"/>
              <a:t>Second born: Strives to be like first born</a:t>
            </a:r>
          </a:p>
          <a:p>
            <a:pPr lvl="1"/>
            <a:r>
              <a:rPr lang="en-US" smtClean="0"/>
              <a:t>Third born: Spoiled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Karen Horney</a:t>
            </a:r>
          </a:p>
        </p:txBody>
      </p:sp>
      <p:sp>
        <p:nvSpPr>
          <p:cNvPr id="11267" name="Content Placeholder 2"/>
          <p:cNvSpPr>
            <a:spLocks noGrp="1"/>
          </p:cNvSpPr>
          <p:nvPr>
            <p:ph idx="1"/>
          </p:nvPr>
        </p:nvSpPr>
        <p:spPr>
          <a:xfrm>
            <a:off x="685800" y="1981200"/>
            <a:ext cx="7772400" cy="2590800"/>
          </a:xfrm>
        </p:spPr>
        <p:txBody>
          <a:bodyPr/>
          <a:lstStyle/>
          <a:p>
            <a:r>
              <a:rPr lang="en-US" smtClean="0"/>
              <a:t>Tyranny of the shoulds</a:t>
            </a:r>
          </a:p>
          <a:p>
            <a:r>
              <a:rPr lang="en-US" smtClean="0"/>
              <a:t>Three ways to deal with conflict</a:t>
            </a:r>
          </a:p>
          <a:p>
            <a:pPr lvl="1"/>
            <a:r>
              <a:rPr lang="en-US" smtClean="0"/>
              <a:t>Work with others</a:t>
            </a:r>
          </a:p>
          <a:p>
            <a:pPr lvl="1"/>
            <a:r>
              <a:rPr lang="en-US" smtClean="0"/>
              <a:t>Work against others</a:t>
            </a:r>
          </a:p>
          <a:p>
            <a:pPr lvl="1"/>
            <a:r>
              <a:rPr lang="en-US" smtClean="0"/>
              <a:t>Work away from others</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PTVERSION" val="XP"/>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1668</TotalTime>
  <Words>2116</Words>
  <Application>Microsoft Office PowerPoint</Application>
  <PresentationFormat>On-screen Show (4:3)</PresentationFormat>
  <Paragraphs>151</Paragraphs>
  <Slides>15</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ＭＳ Ｐゴシック</vt:lpstr>
      <vt:lpstr>Blank Presentation</vt:lpstr>
      <vt:lpstr>Personality</vt:lpstr>
      <vt:lpstr>Defining Personality: Consistency and Distinctiveness</vt:lpstr>
      <vt:lpstr>Psychodynamic Perspectives</vt:lpstr>
      <vt:lpstr>Psychodynamic Perspectives</vt:lpstr>
      <vt:lpstr>Freud on Development: Psychosexual Stages</vt:lpstr>
      <vt:lpstr>Other Psychodynamic Theorists</vt:lpstr>
      <vt:lpstr>Slide 7</vt:lpstr>
      <vt:lpstr>Alfred Adler</vt:lpstr>
      <vt:lpstr>Karen Horney</vt:lpstr>
      <vt:lpstr>Behavioral Perspectives</vt:lpstr>
      <vt:lpstr>Humanistic Perspectives</vt:lpstr>
      <vt:lpstr>Slide 12</vt:lpstr>
      <vt:lpstr>Abraham Maslow</vt:lpstr>
      <vt:lpstr>Slide 14</vt:lpstr>
      <vt:lpstr>Biological Perspectives</vt:lpstr>
    </vt:vector>
  </TitlesOfParts>
  <Company>Thomson Wadsworth</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Mohl</cp:lastModifiedBy>
  <cp:revision>32</cp:revision>
  <dcterms:created xsi:type="dcterms:W3CDTF">2005-08-22T19:57:47Z</dcterms:created>
  <dcterms:modified xsi:type="dcterms:W3CDTF">2010-04-15T03:57:49Z</dcterms:modified>
</cp:coreProperties>
</file>