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sldIdLst>
    <p:sldId id="263" r:id="rId2"/>
    <p:sldId id="265" r:id="rId3"/>
    <p:sldId id="295" r:id="rId4"/>
    <p:sldId id="267" r:id="rId5"/>
    <p:sldId id="268" r:id="rId6"/>
    <p:sldId id="296" r:id="rId7"/>
    <p:sldId id="270" r:id="rId8"/>
    <p:sldId id="298" r:id="rId9"/>
    <p:sldId id="299" r:id="rId10"/>
    <p:sldId id="276" r:id="rId11"/>
    <p:sldId id="302" r:id="rId12"/>
    <p:sldId id="303" r:id="rId13"/>
    <p:sldId id="304" r:id="rId14"/>
    <p:sldId id="280" r:id="rId15"/>
    <p:sldId id="305" r:id="rId16"/>
    <p:sldId id="306" r:id="rId17"/>
    <p:sldId id="283" r:id="rId18"/>
    <p:sldId id="285" r:id="rId19"/>
    <p:sldId id="308" r:id="rId20"/>
    <p:sldId id="309" r:id="rId21"/>
    <p:sldId id="288" r:id="rId22"/>
    <p:sldId id="310" r:id="rId23"/>
    <p:sldId id="311" r:id="rId24"/>
    <p:sldId id="291" r:id="rId25"/>
    <p:sldId id="312" r:id="rId26"/>
    <p:sldId id="313" r:id="rId27"/>
  </p:sldIdLst>
  <p:sldSz cx="9144000" cy="6858000" type="screen4x3"/>
  <p:notesSz cx="6858000" cy="9144000"/>
  <p:custDataLst>
    <p:tags r:id="rId29"/>
  </p:custDataLst>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505" autoAdjust="0"/>
    <p:restoredTop sz="64884" autoAdjust="0"/>
  </p:normalViewPr>
  <p:slideViewPr>
    <p:cSldViewPr>
      <p:cViewPr varScale="1">
        <p:scale>
          <a:sx n="59" d="100"/>
          <a:sy n="59" d="100"/>
        </p:scale>
        <p:origin x="-166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307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2FF5DD4-4041-47E3-BDAB-264DD51E647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C3FC1EEB-8069-4DDD-A27B-D9362F19F7BC}" type="slidenum">
              <a:rPr lang="en-US"/>
              <a:pPr/>
              <a:t>1</a:t>
            </a:fld>
            <a:endParaRPr lang="en-US"/>
          </a:p>
        </p:txBody>
      </p:sp>
      <p:sp>
        <p:nvSpPr>
          <p:cNvPr id="31747" name="Rectangle 2"/>
          <p:cNvSpPr>
            <a:spLocks noChangeArrowheads="1" noTextEdit="1"/>
          </p:cNvSpPr>
          <p:nvPr>
            <p:ph type="sldImg"/>
          </p:nvPr>
        </p:nvSpPr>
        <p:spPr>
          <a:solidFill>
            <a:srgbClr val="FFFFFF"/>
          </a:solidFill>
          <a:ln/>
        </p:spPr>
      </p:sp>
      <p:sp>
        <p:nvSpPr>
          <p:cNvPr id="31748"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Motives are the needs, wants, interests, and desires that propel people toward behavior.</a:t>
            </a:r>
          </a:p>
          <a:p>
            <a:pPr eaLnBrk="1" hangingPunct="1"/>
            <a:r>
              <a:rPr lang="en-US" i="1" smtClean="0"/>
              <a:t>Drive theories hold that motivation is based in an internal state of tension that motivates an organism to engage in activities that should reduce this tension…organisms seek to maintain homeostasis, or a state of equilibrium or stability.</a:t>
            </a:r>
          </a:p>
          <a:p>
            <a:pPr eaLnBrk="1" hangingPunct="1"/>
            <a:r>
              <a:rPr lang="en-US" i="1" smtClean="0"/>
              <a:t>Incentive theories hold that motivation is regulated by external stimuli…ice cream, an A, money, etc.</a:t>
            </a:r>
          </a:p>
          <a:p>
            <a:pPr eaLnBrk="1" hangingPunct="1"/>
            <a:r>
              <a:rPr lang="en-US" i="1" smtClean="0"/>
              <a:t>Evolutionary theories hold that natural selection favors behaviors that maximize reproductive success…explains affiliation, achievement, dominance, aggression, and sex drive in terms of adaptive value.</a:t>
            </a:r>
            <a:r>
              <a:rPr lang="en-US" smtClean="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0C24D352-DC92-438D-B558-20C3742FA6F1}" type="slidenum">
              <a:rPr lang="en-US"/>
              <a:pPr/>
              <a:t>21</a:t>
            </a:fld>
            <a:endParaRPr lang="en-US"/>
          </a:p>
        </p:txBody>
      </p:sp>
      <p:sp>
        <p:nvSpPr>
          <p:cNvPr id="40963" name="Rectangle 2"/>
          <p:cNvSpPr>
            <a:spLocks noChangeArrowheads="1" noTextEdit="1"/>
          </p:cNvSpPr>
          <p:nvPr>
            <p:ph type="sldImg"/>
          </p:nvPr>
        </p:nvSpPr>
        <p:spPr>
          <a:solidFill>
            <a:srgbClr val="FFFFFF"/>
          </a:solidFill>
          <a:ln/>
        </p:spPr>
      </p:sp>
      <p:sp>
        <p:nvSpPr>
          <p:cNvPr id="40964"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The James-Lange theory of emotion holds that you see a snake, your pulse races, and you feel afraid because your pulse is racing.</a:t>
            </a:r>
          </a:p>
          <a:p>
            <a:pPr eaLnBrk="1" hangingPunct="1"/>
            <a:r>
              <a:rPr lang="en-US" i="1" smtClean="0"/>
              <a:t>The Cannon-Bard theory holds that you see a snake, the information is sent to the thalamus, which relays the signals simultaneously to the cortex and to the autonomic nervous system.</a:t>
            </a:r>
          </a:p>
          <a:p>
            <a:pPr eaLnBrk="1" hangingPunct="1"/>
            <a:r>
              <a:rPr lang="en-US" i="1" smtClean="0"/>
              <a:t>Schacter’s Two-Factor Theory holds that you feel autonomic arousal and look around to see why…if there’s a snake you feel fear.  </a:t>
            </a:r>
          </a:p>
          <a:p>
            <a:pPr eaLnBrk="1" hangingPunct="1"/>
            <a:r>
              <a:rPr lang="en-US" i="1" smtClean="0"/>
              <a:t>Misattribution of arousal can occur when people misinterpret their autonomic arousal.  Dutton and Aron (1974) conducted a study where they arranged for young men crossing two bridges to meet an attractive female with a questionnaire in hand…one bridge was 10 feet above a stream, while the other was a swaying, 230 foot suspension bridge. The suspension bridge men called the woman for a date significantly more often than the low bridge men, suggesting misattribution of arousal as attraction rather than fear.</a:t>
            </a:r>
          </a:p>
          <a:p>
            <a:pPr eaLnBrk="1" hangingPunct="1"/>
            <a:r>
              <a:rPr lang="en-US" i="1" smtClean="0"/>
              <a:t>Evolutionary theories of emotion assume that emotions are innate reactions that require little cognitive interpretation.  Robert Plutchik (1984, 1993) has devised a model of how primary emotions blend together to form secondary emotions.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56E126CE-016B-4A00-844C-6D7873D98D52}" type="slidenum">
              <a:rPr lang="en-US"/>
              <a:pPr/>
              <a:t>24</a:t>
            </a:fld>
            <a:endParaRPr lang="en-US"/>
          </a:p>
        </p:txBody>
      </p:sp>
      <p:sp>
        <p:nvSpPr>
          <p:cNvPr id="41987" name="Rectangle 2"/>
          <p:cNvSpPr>
            <a:spLocks noChangeArrowheads="1" noTextEdit="1"/>
          </p:cNvSpPr>
          <p:nvPr>
            <p:ph type="sldImg"/>
          </p:nvPr>
        </p:nvSpPr>
        <p:spPr>
          <a:solidFill>
            <a:srgbClr val="FFFFFF"/>
          </a:solidFill>
          <a:ln/>
        </p:spPr>
      </p:sp>
      <p:sp>
        <p:nvSpPr>
          <p:cNvPr id="41988"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Research on happiness indicates that common sense notions about what makes people happy are largely incorrect.</a:t>
            </a:r>
          </a:p>
          <a:p>
            <a:pPr eaLnBrk="1" hangingPunct="1"/>
            <a:r>
              <a:rPr lang="en-US" i="1" smtClean="0"/>
              <a:t>Income, age, parenthood, intelligence, and attractiveness are largely uncorrelated with happiness.</a:t>
            </a:r>
          </a:p>
          <a:p>
            <a:pPr eaLnBrk="1" hangingPunct="1"/>
            <a:r>
              <a:rPr lang="en-US" i="1" smtClean="0"/>
              <a:t>Physical health, good social relationships, religious faith, and culture are modestly correlated with happiness.</a:t>
            </a:r>
          </a:p>
          <a:p>
            <a:pPr eaLnBrk="1" hangingPunct="1"/>
            <a:r>
              <a:rPr lang="en-US" i="1" smtClean="0"/>
              <a:t>Love, marriage, work satisfaction, and personality are the only factors shown to be strongly predictive of happiness.</a:t>
            </a:r>
          </a:p>
          <a:p>
            <a:pPr eaLnBrk="1" hangingPunct="1"/>
            <a:r>
              <a:rPr lang="en-US" i="1" smtClean="0"/>
              <a:t>Research indicates that subjective rather than objective reality is what is important in deciding happiness.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F854056-D405-44B2-B0D4-B1940BA37864}" type="slidenum">
              <a:rPr lang="en-US"/>
              <a:pPr/>
              <a:t>2</a:t>
            </a:fld>
            <a:endParaRPr lang="en-US"/>
          </a:p>
        </p:txBody>
      </p:sp>
      <p:sp>
        <p:nvSpPr>
          <p:cNvPr id="32771" name="Rectangle 2"/>
          <p:cNvSpPr>
            <a:spLocks noChangeArrowheads="1" noTextEdit="1"/>
          </p:cNvSpPr>
          <p:nvPr>
            <p:ph type="sldImg"/>
          </p:nvPr>
        </p:nvSpPr>
        <p:spPr>
          <a:solidFill>
            <a:srgbClr val="FFFFFF"/>
          </a:solidFill>
          <a:ln/>
        </p:spPr>
      </p:sp>
      <p:sp>
        <p:nvSpPr>
          <p:cNvPr id="32772"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In the early 1900’s, Walter Cannon and A.L. Washburn hypothesized that there is an association between stomach contractions and the experience of hunger; Cannon hypothesized a causal relationship, yet people who have their stomachs removed still experience hunger.  This realization led to more complicated theories focusing on the brain, blood sugar, and hormones.</a:t>
            </a:r>
          </a:p>
          <a:p>
            <a:pPr eaLnBrk="1" hangingPunct="1"/>
            <a:r>
              <a:rPr lang="en-US" i="1" smtClean="0"/>
              <a:t>Research in the 40’s and 50’s showed that the hypothalamus, particularly two areas called the lateral hypothalamus (LH) and the ventromedial nucleus of the hypothalamus (VMH), are important in hunger. The LH was thought to be the hunger center, while the VMH was thought to be the satiety center. Subsequent research indicated that this was an oversimplified picture, although the LH and VMH are part of the hunger circuit, they are not the key elements.</a:t>
            </a:r>
          </a:p>
          <a:p>
            <a:pPr eaLnBrk="1" hangingPunct="1"/>
            <a:r>
              <a:rPr lang="en-US" i="1" smtClean="0"/>
              <a:t>The paraventricular nucleus of the hypothalamus has recently been implicated as another influential part of the hunger circuit.</a:t>
            </a:r>
          </a:p>
          <a:p>
            <a:pPr eaLnBrk="1" hangingPunct="1"/>
            <a:r>
              <a:rPr lang="en-US" i="1" smtClean="0"/>
              <a:t>Other research has focused on the role of blood glucose and digestive regulation on hunger; when blood sugar goes down, hunger goes up. Glucostatic theory proposed that fluctuations in blood glucose level are monitored in the brain by glucostats – neurons sensitive to glucose in the surrounding fluid. It appears likely that hunger is regulated, in part, through glucostatic mechanisms.</a:t>
            </a:r>
          </a:p>
          <a:p>
            <a:pPr eaLnBrk="1" hangingPunct="1"/>
            <a:r>
              <a:rPr lang="en-US" i="1" smtClean="0"/>
              <a:t>Hormones circulating in the blood also appear to be related to hunger.  Insulin, secreted by the pancreas, must be present for cells to use blood glucose. Increases in insulin increase hunger, and the mere sight and smell of food has been shown to increase insulin.</a:t>
            </a:r>
          </a:p>
          <a:p>
            <a:pPr eaLnBrk="1" hangingPunct="1"/>
            <a:r>
              <a:rPr lang="en-US" i="1" smtClean="0"/>
              <a:t>Recently, a new hormone, leptin, has been discovered to be released from fat cells into the bloodstream. Leptin is believed to signal the hypothalamus about fat stores in the body, causing decreases in hunger when fat stores are high.</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4A8E6A86-721F-4F19-BD4D-3C7205EF6CCC}" type="slidenum">
              <a:rPr lang="en-US"/>
              <a:pPr/>
              <a:t>4</a:t>
            </a:fld>
            <a:endParaRPr lang="en-US"/>
          </a:p>
        </p:txBody>
      </p:sp>
      <p:sp>
        <p:nvSpPr>
          <p:cNvPr id="33795" name="Rectangle 2"/>
          <p:cNvSpPr>
            <a:spLocks noChangeArrowheads="1" noTextEdit="1"/>
          </p:cNvSpPr>
          <p:nvPr>
            <p:ph type="sldImg"/>
          </p:nvPr>
        </p:nvSpPr>
        <p:spPr>
          <a:solidFill>
            <a:srgbClr val="FFFFFF"/>
          </a:solidFill>
          <a:ln/>
        </p:spPr>
      </p:sp>
      <p:sp>
        <p:nvSpPr>
          <p:cNvPr id="33796"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Clearly, hunger is related to biology; however, it is also regulated by environmental factors like learned preferences. Studies show that people like foods that are familiar to them; dog meat is a delicacy in some parts of the world.  Exposure and observational learning appear to play a part in what we like to eat.  Learning also appears to influence when and how much people eat. </a:t>
            </a:r>
          </a:p>
          <a:p>
            <a:pPr eaLnBrk="1" hangingPunct="1"/>
            <a:r>
              <a:rPr lang="en-US" i="1" smtClean="0"/>
              <a:t>Food related cues are environmental cues that have been associated with eating, such as the appearance or odor of food, the effort required to eat a particular food, etc.  Research shows that these external cues influence eating behavior to some extent, beyond biological hunger.</a:t>
            </a:r>
          </a:p>
          <a:p>
            <a:pPr eaLnBrk="1" hangingPunct="1"/>
            <a:r>
              <a:rPr lang="en-US" i="1" smtClean="0"/>
              <a:t>Finally, stress has been shown to be related to increased eating, with some research indicating that chronic dieters are more likely to respond to stress with eating. It is unclear whether stress induced eating is caused by physiological arousal or negative emotion. It is also unclear whether the effects of stress on hunger are direct or indirect.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AB5A745-1B94-485A-88DC-36E651F86027}" type="slidenum">
              <a:rPr lang="en-US"/>
              <a:pPr/>
              <a:t>5</a:t>
            </a:fld>
            <a:endParaRPr lang="en-US"/>
          </a:p>
        </p:txBody>
      </p:sp>
      <p:sp>
        <p:nvSpPr>
          <p:cNvPr id="34819" name="Rectangle 2"/>
          <p:cNvSpPr>
            <a:spLocks noChangeArrowheads="1" noTextEdit="1"/>
          </p:cNvSpPr>
          <p:nvPr>
            <p:ph type="sldImg"/>
          </p:nvPr>
        </p:nvSpPr>
        <p:spPr>
          <a:solidFill>
            <a:srgbClr val="FFFFFF"/>
          </a:solidFill>
          <a:ln/>
        </p:spPr>
      </p:sp>
      <p:sp>
        <p:nvSpPr>
          <p:cNvPr id="34820"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Obesity is the condition of being overweight. Criteria differ, but one definition assumes that people are overweight if their weight exceeds their ideal body weight by 20%.</a:t>
            </a:r>
          </a:p>
          <a:p>
            <a:pPr eaLnBrk="1" hangingPunct="1"/>
            <a:r>
              <a:rPr lang="en-US" i="1" smtClean="0"/>
              <a:t>Obesity is a significant health problem, elevating mortality risk.</a:t>
            </a:r>
          </a:p>
          <a:p>
            <a:pPr eaLnBrk="1" hangingPunct="1"/>
            <a:r>
              <a:rPr lang="en-US" i="1" smtClean="0"/>
              <a:t>Evolutionary explanations for increases in the prevalence of obesity are based in food supply changes. Whereas most animals evolved in environments where competition for food was fierce and food supplies were unreliable, the vast majority of humans now live in environments where food is abundant and reliable.</a:t>
            </a:r>
          </a:p>
          <a:p>
            <a:pPr eaLnBrk="1" hangingPunct="1"/>
            <a:r>
              <a:rPr lang="en-US" i="1" smtClean="0"/>
              <a:t>Research suggests that some people can eat more than others without gaining weight and that this may have a genetic basis. When adults raised by foster parents are compared to biological and foster parents in regard to BMI (weight in kilograms divided by height in meters, squared), adoptees resemble biological parents, not adoptive.  Twin studies suggest that genetic factors account for 61% of the variation in body weight among men and 73% among women.</a:t>
            </a:r>
          </a:p>
          <a:p>
            <a:pPr eaLnBrk="1" hangingPunct="1"/>
            <a:r>
              <a:rPr lang="en-US" i="1" smtClean="0"/>
              <a:t>Lose weight on a diet, gain it back. The reverse is also true. Intentionally put on weight and have a hard time keeping it on.  Richard Keesy, 1995, suggests that our bodies have a set point, or natural point of stability in body weight.  This appears to be related to fat cell levels…when fat stores slip below a crucial level, hunger increases and metabolism decreases. Settling-point theory (Pinel, et al., 2000) alternatively proposes that weight hovers near the level at which the constellation of factors that determine food consumption and energy expenditure achieve an equilibrium. Thus, according to this theory, weight remains stable as long as there are no durable changes in any of the factors that influence it. </a:t>
            </a:r>
          </a:p>
          <a:p>
            <a:pPr eaLnBrk="1" hangingPunct="1"/>
            <a:r>
              <a:rPr lang="en-US" i="1" smtClean="0"/>
              <a:t>Researchers have also shown that dietary restraint may contribute to obesity.  Chronic dieters restrain themselves from eating and go hungry much of the time, but they are constantly thinking about food.  When they give in, they become disinhibited and eat to excess…the “I’ve already blown it” problem.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8614911-D8E8-4CF4-9145-4D593B10359F}" type="slidenum">
              <a:rPr lang="en-US"/>
              <a:pPr/>
              <a:t>7</a:t>
            </a:fld>
            <a:endParaRPr lang="en-US"/>
          </a:p>
        </p:txBody>
      </p:sp>
      <p:sp>
        <p:nvSpPr>
          <p:cNvPr id="35843" name="Rectangle 2"/>
          <p:cNvSpPr>
            <a:spLocks noChangeArrowheads="1" noTextEdit="1"/>
          </p:cNvSpPr>
          <p:nvPr>
            <p:ph type="sldImg"/>
          </p:nvPr>
        </p:nvSpPr>
        <p:spPr>
          <a:solidFill>
            <a:srgbClr val="FFFFFF"/>
          </a:solidFill>
          <a:ln/>
        </p:spPr>
      </p:sp>
      <p:sp>
        <p:nvSpPr>
          <p:cNvPr id="35844"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Hormones exert considerable influence on sexual behavior in many animals, but human sexuality is influenced by much more than hormones.  Research suggests that hormones do have at least a small role in human sexual behavior, as testosterone fluctuations are correlated with sexual activity.</a:t>
            </a:r>
          </a:p>
          <a:p>
            <a:pPr eaLnBrk="1" hangingPunct="1"/>
            <a:r>
              <a:rPr lang="en-US" i="1" smtClean="0"/>
              <a:t>A pheromone is a chemical secreted by one animal that affects the behavior of another, usually detected through the sense of smell. Research on pheromones in humans is inconclusive with regard to sexual desire; however, they have been linked to synchronized ovulation among women who live together.</a:t>
            </a:r>
          </a:p>
          <a:p>
            <a:pPr eaLnBrk="1" hangingPunct="1"/>
            <a:r>
              <a:rPr lang="en-US" i="1" smtClean="0"/>
              <a:t>Aphrodisiacs are substances thought to increase sexual desire. Research shows that oysters, vitamin E, etc., have no real impact on sexual desire. Pharmaceutical companies are, however, working on developing aphrodisiacs, and there are promising leads.  Viagra is not a sexual stimulant, improving performance, not desire.</a:t>
            </a:r>
          </a:p>
          <a:p>
            <a:pPr eaLnBrk="1" hangingPunct="1"/>
            <a:r>
              <a:rPr lang="en-US" i="1" smtClean="0"/>
              <a:t>Erotic materials have been shown to elevate sexual desire only for a few hours, but they may have an enduring effect on attitudes about sex.  Aggressive pornography may make sexual coercion seem less offensive and may contribute to date rape.  </a:t>
            </a:r>
          </a:p>
          <a:p>
            <a:pPr eaLnBrk="1" hangingPunct="1"/>
            <a:r>
              <a:rPr lang="en-US" i="1" smtClean="0"/>
              <a:t>Attraction to a partner is a critical determinant of sexual interest. The phenomenon of a new sexual partner reviving sexual interest is termed the Coolidge effect.</a:t>
            </a:r>
          </a:p>
          <a:p>
            <a:pPr eaLnBrk="1" hangingPunct="1"/>
            <a:r>
              <a:rPr lang="en-US" i="1" smtClean="0"/>
              <a:t>Evolutionary factors in human sexual behavior are theorized to hinge on parental investment, with females being more discriminating in choosing partners and less likely to engage in casual sex.  This has been used to explain sex differences such as males thinking about sex more frequently, males emphasizing youthfulness and attractiveness in a potential partner, and females emphasizing status and financial prospects in a potential partner.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4E58E617-4CBA-4A03-876F-CB2BE0C705F0}" type="slidenum">
              <a:rPr lang="en-US"/>
              <a:pPr/>
              <a:t>10</a:t>
            </a:fld>
            <a:endParaRPr lang="en-US"/>
          </a:p>
        </p:txBody>
      </p:sp>
      <p:sp>
        <p:nvSpPr>
          <p:cNvPr id="36867" name="Rectangle 2"/>
          <p:cNvSpPr>
            <a:spLocks noChangeArrowheads="1" noTextEdit="1"/>
          </p:cNvSpPr>
          <p:nvPr>
            <p:ph type="sldImg"/>
          </p:nvPr>
        </p:nvSpPr>
        <p:spPr>
          <a:solidFill>
            <a:srgbClr val="FFFFFF"/>
          </a:solidFill>
          <a:ln/>
        </p:spPr>
      </p:sp>
      <p:sp>
        <p:nvSpPr>
          <p:cNvPr id="36868"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Sexual orientation refers to a person’s preference for emotional and sexual relationships with individuals of the same sex (homosexuality), the other sex (heterosexuality), or either sex (bisexuality). </a:t>
            </a:r>
          </a:p>
          <a:p>
            <a:pPr eaLnBrk="1" hangingPunct="1"/>
            <a:r>
              <a:rPr lang="en-US" i="1" smtClean="0"/>
              <a:t>Recent conceptualizations of sexuality hold that homosexuality and heterosexuality are endpoints on a continuum.  </a:t>
            </a:r>
          </a:p>
          <a:p>
            <a:pPr eaLnBrk="1" hangingPunct="1"/>
            <a:r>
              <a:rPr lang="en-US" i="1" smtClean="0"/>
              <a:t>Data on the prevalence of homosexuality suggests that 5-8% of the population may have a homosexual orientation.</a:t>
            </a:r>
          </a:p>
          <a:p>
            <a:pPr eaLnBrk="1" hangingPunct="1"/>
            <a:r>
              <a:rPr lang="en-US" i="1" smtClean="0"/>
              <a:t>Many environmental theories explaining homosexuality have been put forth historically. Freud held that a person must identify with the same sexed parent, or homosexuality results. Behaviorists assert that homosexuality is learned through conditioning. Research has failed to support either theory. What has been found is that most men and women with homosexual orientations can trace their leanings back to early childhood, suggesting a biological basis.</a:t>
            </a:r>
          </a:p>
          <a:p>
            <a:pPr eaLnBrk="1" hangingPunct="1"/>
            <a:r>
              <a:rPr lang="en-US" i="1" smtClean="0"/>
              <a:t>Biological research suggests that there is a genetic predisposition to homosexuality, possibly based on the X chromosome.  Anatomical differences between gay and straight men in the size of the anterior hypothalamus have also been found. This structure is larger in men than in women, and this study showed that gay men had a 50% smaller AH than straight men.</a:t>
            </a:r>
          </a:p>
          <a:p>
            <a:pPr eaLnBrk="1" hangingPunct="1"/>
            <a:r>
              <a:rPr lang="en-US" i="1" smtClean="0"/>
              <a:t>Some theorists believe that anatomical brain differences such as these may be due to the organizing effects of prenatal hormones on neurological development.</a:t>
            </a:r>
          </a:p>
          <a:p>
            <a:pPr eaLnBrk="1" hangingPunct="1"/>
            <a:r>
              <a:rPr lang="en-US" i="1" smtClean="0"/>
              <a:t>The interactionist view holds that genes and prenatal hormones shape a child’s temperament, which initiates a chain of events that ultimately shapes sexual orientation.</a:t>
            </a:r>
            <a:r>
              <a:rPr lang="en-US" smtClean="0"/>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E9FB3E7-4A52-4CFE-A3A8-93E39DD27196}" type="slidenum">
              <a:rPr lang="en-US"/>
              <a:pPr/>
              <a:t>14</a:t>
            </a:fld>
            <a:endParaRPr lang="en-US"/>
          </a:p>
        </p:txBody>
      </p:sp>
      <p:sp>
        <p:nvSpPr>
          <p:cNvPr id="37891" name="Rectangle 2"/>
          <p:cNvSpPr>
            <a:spLocks noChangeArrowheads="1" noTextEdit="1"/>
          </p:cNvSpPr>
          <p:nvPr>
            <p:ph type="sldImg"/>
          </p:nvPr>
        </p:nvSpPr>
        <p:spPr>
          <a:solidFill>
            <a:srgbClr val="FFFFFF"/>
          </a:solidFill>
          <a:ln/>
        </p:spPr>
      </p:sp>
      <p:sp>
        <p:nvSpPr>
          <p:cNvPr id="37892"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William Masters and Virginia Johnson conducted groundbreaking research in the 1960s, using physiological recording devices to monitor the bodily changes of volunteers engaging in sexual activity.   They outlined 4 stages in the sexual response cycle.</a:t>
            </a:r>
          </a:p>
          <a:p>
            <a:pPr eaLnBrk="1" hangingPunct="1"/>
            <a:r>
              <a:rPr lang="en-US" i="1" smtClean="0"/>
              <a:t>The excitement phase is the initial arousal, which escalates quickly. Muscle tension, respiration rate, heart rate and blood pressure increase. Vasocongestion – engorgement of blood vessels occurs in the genitals.</a:t>
            </a:r>
          </a:p>
          <a:p>
            <a:pPr eaLnBrk="1" hangingPunct="1"/>
            <a:r>
              <a:rPr lang="en-US" i="1" smtClean="0"/>
              <a:t>The plateau phase occurs when physiological arousal continues to build, but at a slower pace.</a:t>
            </a:r>
          </a:p>
          <a:p>
            <a:pPr eaLnBrk="1" hangingPunct="1"/>
            <a:r>
              <a:rPr lang="en-US" i="1" smtClean="0"/>
              <a:t>The orgasm phase occurs when sexual arousal reaches its peak intensity and is discharged in a series of muscular contractions that pulsate through the pelvic area. The subjective experience of orgasm is very similar for men and women, although women can be multiorgasmic. On the other hand, they are more likely to engage in intercourse without experiencing an orgasm.</a:t>
            </a:r>
          </a:p>
          <a:p>
            <a:pPr eaLnBrk="1" hangingPunct="1"/>
            <a:r>
              <a:rPr lang="en-US" i="1" smtClean="0"/>
              <a:t>The resolution phase is characterized by subsiding physiological arousal.  Men experience a refractory period after orgasm, when they are largely unresponsive to further stimulation. This may last from a few minutes to a few hours and increases with age.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BBC0ED8E-F490-44B6-B014-BB4EB0DC8C50}" type="slidenum">
              <a:rPr lang="en-US"/>
              <a:pPr/>
              <a:t>17</a:t>
            </a:fld>
            <a:endParaRPr lang="en-US"/>
          </a:p>
        </p:txBody>
      </p:sp>
      <p:sp>
        <p:nvSpPr>
          <p:cNvPr id="38915" name="Rectangle 2"/>
          <p:cNvSpPr>
            <a:spLocks noChangeArrowheads="1" noTextEdit="1"/>
          </p:cNvSpPr>
          <p:nvPr>
            <p:ph type="sldImg"/>
          </p:nvPr>
        </p:nvSpPr>
        <p:spPr>
          <a:solidFill>
            <a:srgbClr val="FFFFFF"/>
          </a:solidFill>
          <a:ln/>
        </p:spPr>
      </p:sp>
      <p:sp>
        <p:nvSpPr>
          <p:cNvPr id="38916"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Achievement motivation involves the need to excel, especially in competition with others.  </a:t>
            </a:r>
          </a:p>
          <a:p>
            <a:pPr eaLnBrk="1" hangingPunct="1"/>
            <a:r>
              <a:rPr lang="en-US" i="1" smtClean="0"/>
              <a:t>People who are relatively high in the need for achievement work harder and more persistently, they tend to delay gratification well and to pursue competitive careers.</a:t>
            </a:r>
          </a:p>
          <a:p>
            <a:pPr eaLnBrk="1" hangingPunct="1"/>
            <a:r>
              <a:rPr lang="en-US" i="1" smtClean="0"/>
              <a:t>Both affiliation and achievement motivation are generally measured using the TAT, a projective test which requires a subject to write or tell stories about what is happening in pictures of people in ambiguous scenes.</a:t>
            </a:r>
          </a:p>
          <a:p>
            <a:pPr eaLnBrk="1" hangingPunct="1"/>
            <a:r>
              <a:rPr lang="en-US" i="1" smtClean="0"/>
              <a:t>Situational factors have been shown to influence achievement motivation, causing it to increase when the probability of success and the incentive value of success are high.  Additionally, the pursuit of achievement can be influenced by a fear of failure, so that the motive to avoid failure stimulates achievement.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FD16B385-D20D-4A13-99AB-CCDF0912CD5B}" type="slidenum">
              <a:rPr lang="en-US"/>
              <a:pPr/>
              <a:t>18</a:t>
            </a:fld>
            <a:endParaRPr lang="en-US"/>
          </a:p>
        </p:txBody>
      </p:sp>
      <p:sp>
        <p:nvSpPr>
          <p:cNvPr id="39939" name="Rectangle 2"/>
          <p:cNvSpPr>
            <a:spLocks noChangeArrowheads="1" noTextEdit="1"/>
          </p:cNvSpPr>
          <p:nvPr>
            <p:ph type="sldImg"/>
          </p:nvPr>
        </p:nvSpPr>
        <p:spPr>
          <a:solidFill>
            <a:srgbClr val="FFFFFF"/>
          </a:solidFill>
          <a:ln/>
        </p:spPr>
      </p:sp>
      <p:sp>
        <p:nvSpPr>
          <p:cNvPr id="39940"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The cognitive component of emotion involves subjective feelings that have an evaluative aspect…a cognitive appraisal of an event is an important element in emotional experience. Researchers have, in the past, focused primarily on negative emotions, consistent with the bias in the field of psychology toward studying pathology, weakness, and suffering. In recent years, however, a group of psychologists have advocated for positive psychology…increasing research on contentment, well-being, human strength, and positive emotion.</a:t>
            </a:r>
          </a:p>
          <a:p>
            <a:pPr eaLnBrk="1" hangingPunct="1"/>
            <a:r>
              <a:rPr lang="en-US" i="1" smtClean="0"/>
              <a:t>The physiological arousal associated with emotion occurs through the actions of the autonomic nervous system. The autonomic nervous system is responsible for the highly emotional fight-or-flight response. The galvanic skin response (GSR) measures autonomic activation – the device that measures autonomic fluctuations while a person is questioned is called a polygraph or lie detector (really an emotion detector).  Polygraph tests measure emotion, which may or may not be due to deceit; they are inaccurate often enough that they are deemed not reliable enough to be submitted as evidence in most types of courtrooms.</a:t>
            </a:r>
          </a:p>
          <a:p>
            <a:pPr eaLnBrk="1" hangingPunct="1"/>
            <a:r>
              <a:rPr lang="en-US" i="1" smtClean="0"/>
              <a:t>In the brain, the limbic system is the emotional circuit (the hypothalamus, the amygdala, and adjacent structures); Joseph LeDoux (1996) has shown that the amygdala plays a particularly central role in modulating emotions.</a:t>
            </a:r>
          </a:p>
          <a:p>
            <a:pPr eaLnBrk="1" hangingPunct="1"/>
            <a:r>
              <a:rPr lang="en-US" i="1" smtClean="0"/>
              <a:t>Behaviorally, emotions are expressed through body language and facial expressions. Research indicates considerable cross-cultural similarities in the ability to differentiate facial expressions of emotion. The facial-feedback hypothesis holds that facial muscles send signals to the brain that help it recognize the emotion being experienced…smile and feel better.</a:t>
            </a:r>
          </a:p>
          <a:p>
            <a:pPr eaLnBrk="1" hangingPunct="1"/>
            <a:r>
              <a:rPr lang="en-US" i="1" smtClean="0"/>
              <a:t>Cross-cultural similarities have also been found in the cognitive and behavioral components, although display rules, or norms for regulating appropriate expression of emotion, vary from culture to culture.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4" name="Rectangle 2"/>
          <p:cNvSpPr>
            <a:spLocks noGrp="1" noChangeArrowheads="1"/>
          </p:cNvSpPr>
          <p:nvPr>
            <p:ph type="ctrTitle"/>
          </p:nvPr>
        </p:nvSpPr>
        <p:spPr>
          <a:xfrm>
            <a:off x="685800" y="2141538"/>
            <a:ext cx="7772400" cy="1431925"/>
          </a:xfrm>
        </p:spPr>
        <p:txBody>
          <a:bodyPr anchor="ctr">
            <a:spAutoFit/>
          </a:bodyPr>
          <a:lstStyle>
            <a:lvl1pPr>
              <a:defRPr sz="4400"/>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394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394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685800" y="1981200"/>
            <a:ext cx="7772400" cy="257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ea typeface="ＭＳ Ｐゴシック" pitchFamily="1" charset="-128"/>
        </a:defRPr>
      </a:lvl2pPr>
      <a:lvl3pPr algn="ctr" rtl="0" eaLnBrk="0" fontAlgn="base" hangingPunct="0">
        <a:spcBef>
          <a:spcPct val="0"/>
        </a:spcBef>
        <a:spcAft>
          <a:spcPct val="0"/>
        </a:spcAft>
        <a:defRPr sz="3200" b="1">
          <a:solidFill>
            <a:schemeClr val="tx2"/>
          </a:solidFill>
          <a:latin typeface="Arial" charset="0"/>
          <a:ea typeface="ＭＳ Ｐゴシック" pitchFamily="1" charset="-128"/>
        </a:defRPr>
      </a:lvl3pPr>
      <a:lvl4pPr algn="ctr" rtl="0" eaLnBrk="0" fontAlgn="base" hangingPunct="0">
        <a:spcBef>
          <a:spcPct val="0"/>
        </a:spcBef>
        <a:spcAft>
          <a:spcPct val="0"/>
        </a:spcAft>
        <a:defRPr sz="3200" b="1">
          <a:solidFill>
            <a:schemeClr val="tx2"/>
          </a:solidFill>
          <a:latin typeface="Arial" charset="0"/>
          <a:ea typeface="ＭＳ Ｐゴシック" pitchFamily="1" charset="-128"/>
        </a:defRPr>
      </a:lvl4pPr>
      <a:lvl5pPr algn="ctr" rtl="0" eaLnBrk="0" fontAlgn="base" hangingPunct="0">
        <a:spcBef>
          <a:spcPct val="0"/>
        </a:spcBef>
        <a:spcAft>
          <a:spcPct val="0"/>
        </a:spcAft>
        <a:defRPr sz="3200" b="1">
          <a:solidFill>
            <a:schemeClr val="tx2"/>
          </a:solidFill>
          <a:latin typeface="Arial" charset="0"/>
          <a:ea typeface="ＭＳ Ｐゴシック" pitchFamily="1" charset="-128"/>
        </a:defRPr>
      </a:lvl5pPr>
      <a:lvl6pPr marL="457200" algn="ctr" rtl="0" fontAlgn="base">
        <a:spcBef>
          <a:spcPct val="0"/>
        </a:spcBef>
        <a:spcAft>
          <a:spcPct val="0"/>
        </a:spcAft>
        <a:defRPr sz="3200" b="1">
          <a:solidFill>
            <a:schemeClr val="tx2"/>
          </a:solidFill>
          <a:latin typeface="Arial" charset="0"/>
          <a:ea typeface="ＭＳ Ｐゴシック" pitchFamily="1" charset="-128"/>
        </a:defRPr>
      </a:lvl6pPr>
      <a:lvl7pPr marL="914400" algn="ctr" rtl="0" fontAlgn="base">
        <a:spcBef>
          <a:spcPct val="0"/>
        </a:spcBef>
        <a:spcAft>
          <a:spcPct val="0"/>
        </a:spcAft>
        <a:defRPr sz="3200" b="1">
          <a:solidFill>
            <a:schemeClr val="tx2"/>
          </a:solidFill>
          <a:latin typeface="Arial" charset="0"/>
          <a:ea typeface="ＭＳ Ｐゴシック" pitchFamily="1" charset="-128"/>
        </a:defRPr>
      </a:lvl7pPr>
      <a:lvl8pPr marL="1371600" algn="ctr" rtl="0" fontAlgn="base">
        <a:spcBef>
          <a:spcPct val="0"/>
        </a:spcBef>
        <a:spcAft>
          <a:spcPct val="0"/>
        </a:spcAft>
        <a:defRPr sz="3200" b="1">
          <a:solidFill>
            <a:schemeClr val="tx2"/>
          </a:solidFill>
          <a:latin typeface="Arial" charset="0"/>
          <a:ea typeface="ＭＳ Ｐゴシック" pitchFamily="1" charset="-128"/>
        </a:defRPr>
      </a:lvl8pPr>
      <a:lvl9pPr marL="1828800" algn="ctr" rtl="0" fontAlgn="base">
        <a:spcBef>
          <a:spcPct val="0"/>
        </a:spcBef>
        <a:spcAft>
          <a:spcPct val="0"/>
        </a:spcAft>
        <a:defRPr sz="3200" b="1">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800">
          <a:solidFill>
            <a:schemeClr val="tx1"/>
          </a:solidFill>
          <a:latin typeface="+mn-lt"/>
          <a:ea typeface="+mn-ea"/>
        </a:defRPr>
      </a:lvl3pPr>
      <a:lvl4pPr marL="1600200" indent="-228600" algn="l" rtl="0" eaLnBrk="0" fontAlgn="base" hangingPunct="0">
        <a:spcBef>
          <a:spcPct val="20000"/>
        </a:spcBef>
        <a:spcAft>
          <a:spcPct val="0"/>
        </a:spcAft>
        <a:buChar char="–"/>
        <a:defRPr sz="2800">
          <a:solidFill>
            <a:schemeClr val="tx1"/>
          </a:solidFill>
          <a:latin typeface="+mn-lt"/>
          <a:ea typeface="+mn-ea"/>
        </a:defRPr>
      </a:lvl4pPr>
      <a:lvl5pPr marL="2057400" indent="-228600" algn="l" rtl="0" eaLnBrk="0" fontAlgn="base" hangingPunct="0">
        <a:spcBef>
          <a:spcPct val="20000"/>
        </a:spcBef>
        <a:spcAft>
          <a:spcPct val="0"/>
        </a:spcAft>
        <a:buChar char="»"/>
        <a:defRPr sz="2800">
          <a:solidFill>
            <a:schemeClr val="tx1"/>
          </a:solidFill>
          <a:latin typeface="+mn-lt"/>
          <a:ea typeface="+mn-ea"/>
        </a:defRPr>
      </a:lvl5pPr>
      <a:lvl6pPr marL="2514600" indent="-228600" algn="l" rtl="0" fontAlgn="base">
        <a:spcBef>
          <a:spcPct val="20000"/>
        </a:spcBef>
        <a:spcAft>
          <a:spcPct val="0"/>
        </a:spcAft>
        <a:buChar char="»"/>
        <a:defRPr sz="2800">
          <a:solidFill>
            <a:schemeClr val="tx1"/>
          </a:solidFill>
          <a:latin typeface="+mn-lt"/>
          <a:ea typeface="+mn-ea"/>
        </a:defRPr>
      </a:lvl6pPr>
      <a:lvl7pPr marL="2971800" indent="-228600" algn="l" rtl="0" fontAlgn="base">
        <a:spcBef>
          <a:spcPct val="20000"/>
        </a:spcBef>
        <a:spcAft>
          <a:spcPct val="0"/>
        </a:spcAft>
        <a:buChar char="»"/>
        <a:defRPr sz="2800">
          <a:solidFill>
            <a:schemeClr val="tx1"/>
          </a:solidFill>
          <a:latin typeface="+mn-lt"/>
          <a:ea typeface="+mn-ea"/>
        </a:defRPr>
      </a:lvl7pPr>
      <a:lvl8pPr marL="3429000" indent="-228600" algn="l" rtl="0" fontAlgn="base">
        <a:spcBef>
          <a:spcPct val="20000"/>
        </a:spcBef>
        <a:spcAft>
          <a:spcPct val="0"/>
        </a:spcAft>
        <a:buChar char="»"/>
        <a:defRPr sz="2800">
          <a:solidFill>
            <a:schemeClr val="tx1"/>
          </a:solidFill>
          <a:latin typeface="+mn-lt"/>
          <a:ea typeface="+mn-ea"/>
        </a:defRPr>
      </a:lvl8pPr>
      <a:lvl9pPr marL="3886200" indent="-228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2800" smtClean="0"/>
              <a:t>Motivational Theories and Concepts</a:t>
            </a:r>
            <a:endParaRPr lang="en-US" sz="2800" b="0" smtClean="0"/>
          </a:p>
        </p:txBody>
      </p:sp>
      <p:sp>
        <p:nvSpPr>
          <p:cNvPr id="4099" name="Rectangle 3"/>
          <p:cNvSpPr>
            <a:spLocks noGrp="1" noChangeArrowheads="1"/>
          </p:cNvSpPr>
          <p:nvPr>
            <p:ph type="body" idx="1"/>
          </p:nvPr>
        </p:nvSpPr>
        <p:spPr>
          <a:xfrm>
            <a:off x="685800" y="1981200"/>
            <a:ext cx="7772400" cy="3884613"/>
          </a:xfrm>
        </p:spPr>
        <p:txBody>
          <a:bodyPr/>
          <a:lstStyle/>
          <a:p>
            <a:pPr eaLnBrk="1" hangingPunct="1"/>
            <a:r>
              <a:rPr lang="en-US" b="1" smtClean="0"/>
              <a:t>Motives</a:t>
            </a:r>
            <a:r>
              <a:rPr lang="en-US" smtClean="0"/>
              <a:t> – needs, wants, desires leading to goal-directed behavior</a:t>
            </a:r>
            <a:endParaRPr lang="en-US" b="1" smtClean="0"/>
          </a:p>
          <a:p>
            <a:pPr eaLnBrk="1" hangingPunct="1"/>
            <a:r>
              <a:rPr lang="en-US" b="1" smtClean="0"/>
              <a:t>Drive theories – </a:t>
            </a:r>
            <a:r>
              <a:rPr lang="en-US" smtClean="0"/>
              <a:t>seeking homeostasis</a:t>
            </a:r>
          </a:p>
          <a:p>
            <a:pPr lvl="1" eaLnBrk="1" hangingPunct="1"/>
            <a:r>
              <a:rPr lang="en-US" smtClean="0"/>
              <a:t>Clark Hull</a:t>
            </a:r>
          </a:p>
          <a:p>
            <a:pPr eaLnBrk="1" hangingPunct="1"/>
            <a:r>
              <a:rPr lang="en-US" b="1" smtClean="0"/>
              <a:t>Incentive theories – </a:t>
            </a:r>
            <a:r>
              <a:rPr lang="en-US" smtClean="0"/>
              <a:t>regulation by external stimuli</a:t>
            </a:r>
            <a:endParaRPr lang="en-US" b="1" smtClean="0"/>
          </a:p>
          <a:p>
            <a:pPr eaLnBrk="1" hangingPunct="1"/>
            <a:r>
              <a:rPr lang="en-US" b="1" smtClean="0"/>
              <a:t>Evolutionary theories – </a:t>
            </a:r>
            <a:r>
              <a:rPr lang="en-US" smtClean="0"/>
              <a:t>maximizing reproductive success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2800" smtClean="0"/>
              <a:t>The Mystery of Sexual Orientation</a:t>
            </a:r>
            <a:endParaRPr lang="en-US" sz="2800" b="0" smtClean="0"/>
          </a:p>
        </p:txBody>
      </p:sp>
      <p:sp>
        <p:nvSpPr>
          <p:cNvPr id="13315" name="Rectangle 3"/>
          <p:cNvSpPr>
            <a:spLocks noGrp="1" noChangeArrowheads="1"/>
          </p:cNvSpPr>
          <p:nvPr>
            <p:ph type="body" idx="1"/>
          </p:nvPr>
        </p:nvSpPr>
        <p:spPr>
          <a:xfrm>
            <a:off x="685800" y="1981200"/>
            <a:ext cx="7772400" cy="3082925"/>
          </a:xfrm>
        </p:spPr>
        <p:txBody>
          <a:bodyPr/>
          <a:lstStyle/>
          <a:p>
            <a:pPr eaLnBrk="1" hangingPunct="1"/>
            <a:r>
              <a:rPr lang="en-US" b="1" smtClean="0"/>
              <a:t>Heterosexual – Bisexual – Homosexual</a:t>
            </a:r>
            <a:endParaRPr lang="en-US" smtClean="0"/>
          </a:p>
          <a:p>
            <a:pPr lvl="1" eaLnBrk="1" hangingPunct="1"/>
            <a:r>
              <a:rPr lang="en-US" smtClean="0"/>
              <a:t>A continuum</a:t>
            </a:r>
            <a:endParaRPr lang="en-US" b="1" smtClean="0"/>
          </a:p>
          <a:p>
            <a:pPr eaLnBrk="1" hangingPunct="1"/>
            <a:r>
              <a:rPr lang="en-US" b="1" smtClean="0"/>
              <a:t>Theories explaining homosexuality</a:t>
            </a:r>
            <a:endParaRPr lang="en-US" smtClean="0"/>
          </a:p>
          <a:p>
            <a:pPr lvl="1" eaLnBrk="1" hangingPunct="1"/>
            <a:r>
              <a:rPr lang="en-US" smtClean="0"/>
              <a:t>Environmental</a:t>
            </a:r>
          </a:p>
          <a:p>
            <a:pPr lvl="1" eaLnBrk="1" hangingPunct="1"/>
            <a:r>
              <a:rPr lang="en-US" smtClean="0"/>
              <a:t>Biological</a:t>
            </a:r>
          </a:p>
          <a:p>
            <a:pPr lvl="1" eaLnBrk="1" hangingPunct="1"/>
            <a:r>
              <a:rPr lang="en-US" smtClean="0"/>
              <a:t>Interactionist</a:t>
            </a:r>
            <a:endParaRPr lang="en-US" sz="32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2" cstate="print"/>
          <a:srcRect/>
          <a:stretch>
            <a:fillRect/>
          </a:stretch>
        </p:blipFill>
        <p:spPr bwMode="auto">
          <a:xfrm>
            <a:off x="88900" y="2111375"/>
            <a:ext cx="8966200" cy="2635250"/>
          </a:xfrm>
          <a:prstGeom prst="rect">
            <a:avLst/>
          </a:prstGeom>
          <a:noFill/>
          <a:ln w="9525">
            <a:noFill/>
            <a:miter lim="800000"/>
            <a:headEnd/>
            <a:tailEnd/>
          </a:ln>
        </p:spPr>
      </p:pic>
      <p:sp>
        <p:nvSpPr>
          <p:cNvPr id="14339"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10.12  Homosexuality and heterosexuality as endpoints on a continuum</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2" cstate="print"/>
          <a:srcRect/>
          <a:stretch>
            <a:fillRect/>
          </a:stretch>
        </p:blipFill>
        <p:spPr bwMode="auto">
          <a:xfrm>
            <a:off x="774700" y="381000"/>
            <a:ext cx="7531100" cy="5414963"/>
          </a:xfrm>
          <a:prstGeom prst="rect">
            <a:avLst/>
          </a:prstGeom>
          <a:noFill/>
          <a:ln w="9525">
            <a:noFill/>
            <a:miter lim="800000"/>
            <a:headEnd/>
            <a:tailEnd/>
          </a:ln>
        </p:spPr>
      </p:pic>
      <p:sp>
        <p:nvSpPr>
          <p:cNvPr id="15363"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10.13  How common is homosexuality?</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p:cNvPicPr>
            <a:picLocks noChangeAspect="1" noChangeArrowheads="1"/>
          </p:cNvPicPr>
          <p:nvPr/>
        </p:nvPicPr>
        <p:blipFill>
          <a:blip r:embed="rId2" cstate="print"/>
          <a:srcRect/>
          <a:stretch>
            <a:fillRect/>
          </a:stretch>
        </p:blipFill>
        <p:spPr bwMode="auto">
          <a:xfrm>
            <a:off x="457200" y="354013"/>
            <a:ext cx="8216900" cy="5521325"/>
          </a:xfrm>
          <a:prstGeom prst="rect">
            <a:avLst/>
          </a:prstGeom>
          <a:noFill/>
          <a:ln w="9525">
            <a:noFill/>
            <a:miter lim="800000"/>
            <a:headEnd/>
            <a:tailEnd/>
          </a:ln>
        </p:spPr>
      </p:pic>
      <p:sp>
        <p:nvSpPr>
          <p:cNvPr id="16387"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10.14  Genetics and sexual orientation</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The Human Sexual Response</a:t>
            </a:r>
            <a:endParaRPr lang="en-US" b="0" smtClean="0"/>
          </a:p>
        </p:txBody>
      </p:sp>
      <p:sp>
        <p:nvSpPr>
          <p:cNvPr id="17411" name="Rectangle 3"/>
          <p:cNvSpPr>
            <a:spLocks noGrp="1" noChangeArrowheads="1"/>
          </p:cNvSpPr>
          <p:nvPr>
            <p:ph type="body" idx="1"/>
          </p:nvPr>
        </p:nvSpPr>
        <p:spPr>
          <a:xfrm>
            <a:off x="685800" y="1981200"/>
            <a:ext cx="7772400" cy="3082925"/>
          </a:xfrm>
        </p:spPr>
        <p:txBody>
          <a:bodyPr/>
          <a:lstStyle/>
          <a:p>
            <a:pPr eaLnBrk="1" hangingPunct="1"/>
            <a:r>
              <a:rPr lang="en-US" b="1" smtClean="0"/>
              <a:t>Masters and Johnson – 1966</a:t>
            </a:r>
            <a:endParaRPr lang="en-US" smtClean="0"/>
          </a:p>
          <a:p>
            <a:pPr eaLnBrk="1" hangingPunct="1"/>
            <a:r>
              <a:rPr lang="en-US" smtClean="0"/>
              <a:t>Stages:</a:t>
            </a:r>
          </a:p>
          <a:p>
            <a:pPr lvl="1" eaLnBrk="1" hangingPunct="1"/>
            <a:r>
              <a:rPr lang="en-US" smtClean="0"/>
              <a:t>Excitement</a:t>
            </a:r>
          </a:p>
          <a:p>
            <a:pPr lvl="1" eaLnBrk="1" hangingPunct="1"/>
            <a:r>
              <a:rPr lang="en-US" smtClean="0"/>
              <a:t>Plateau</a:t>
            </a:r>
          </a:p>
          <a:p>
            <a:pPr lvl="1" eaLnBrk="1" hangingPunct="1"/>
            <a:r>
              <a:rPr lang="en-US" smtClean="0"/>
              <a:t>Orgasm</a:t>
            </a:r>
          </a:p>
          <a:p>
            <a:pPr lvl="1" eaLnBrk="1" hangingPunct="1"/>
            <a:r>
              <a:rPr lang="en-US" smtClean="0"/>
              <a:t>Resolution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p:cNvPicPr>
            <a:picLocks noChangeAspect="1" noChangeArrowheads="1"/>
          </p:cNvPicPr>
          <p:nvPr/>
        </p:nvPicPr>
        <p:blipFill>
          <a:blip r:embed="rId2" cstate="print"/>
          <a:srcRect/>
          <a:stretch>
            <a:fillRect/>
          </a:stretch>
        </p:blipFill>
        <p:spPr bwMode="auto">
          <a:xfrm>
            <a:off x="698500" y="171450"/>
            <a:ext cx="7683500" cy="5608638"/>
          </a:xfrm>
          <a:prstGeom prst="rect">
            <a:avLst/>
          </a:prstGeom>
          <a:noFill/>
          <a:ln w="9525">
            <a:noFill/>
            <a:miter lim="800000"/>
            <a:headEnd/>
            <a:tailEnd/>
          </a:ln>
        </p:spPr>
      </p:pic>
      <p:sp>
        <p:nvSpPr>
          <p:cNvPr id="18435"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10.15  The human sexual response cycle</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p:cNvPicPr>
            <a:picLocks noChangeAspect="1" noChangeArrowheads="1"/>
          </p:cNvPicPr>
          <p:nvPr/>
        </p:nvPicPr>
        <p:blipFill>
          <a:blip r:embed="rId2" cstate="print"/>
          <a:srcRect/>
          <a:stretch>
            <a:fillRect/>
          </a:stretch>
        </p:blipFill>
        <p:spPr bwMode="auto">
          <a:xfrm>
            <a:off x="1652588" y="304800"/>
            <a:ext cx="5815012" cy="5608638"/>
          </a:xfrm>
          <a:prstGeom prst="rect">
            <a:avLst/>
          </a:prstGeom>
          <a:noFill/>
          <a:ln w="9525">
            <a:noFill/>
            <a:miter lim="800000"/>
            <a:headEnd/>
            <a:tailEnd/>
          </a:ln>
        </p:spPr>
      </p:pic>
      <p:sp>
        <p:nvSpPr>
          <p:cNvPr id="19459"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10.16  The gender gap in orgasm consistency</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2800" smtClean="0"/>
              <a:t>Achievement Motivation</a:t>
            </a:r>
            <a:endParaRPr lang="en-US" sz="2800" b="0" smtClean="0"/>
          </a:p>
        </p:txBody>
      </p:sp>
      <p:sp>
        <p:nvSpPr>
          <p:cNvPr id="20483" name="Rectangle 3"/>
          <p:cNvSpPr>
            <a:spLocks noGrp="1" noChangeArrowheads="1"/>
          </p:cNvSpPr>
          <p:nvPr>
            <p:ph type="body" idx="1"/>
          </p:nvPr>
        </p:nvSpPr>
        <p:spPr>
          <a:xfrm>
            <a:off x="685800" y="1295400"/>
            <a:ext cx="7772400" cy="3035300"/>
          </a:xfrm>
        </p:spPr>
        <p:txBody>
          <a:bodyPr/>
          <a:lstStyle/>
          <a:p>
            <a:pPr eaLnBrk="1" hangingPunct="1"/>
            <a:r>
              <a:rPr lang="en-US" b="1" smtClean="0"/>
              <a:t>Achievement motive</a:t>
            </a:r>
            <a:r>
              <a:rPr lang="en-US" smtClean="0"/>
              <a:t> = need to excel</a:t>
            </a:r>
          </a:p>
          <a:p>
            <a:pPr lvl="1" eaLnBrk="1" hangingPunct="1"/>
            <a:r>
              <a:rPr lang="en-US" smtClean="0"/>
              <a:t>Work harder and more persistently</a:t>
            </a:r>
          </a:p>
          <a:p>
            <a:pPr lvl="1" eaLnBrk="1" hangingPunct="1"/>
            <a:r>
              <a:rPr lang="en-US" smtClean="0"/>
              <a:t>Delay gratification</a:t>
            </a:r>
          </a:p>
          <a:p>
            <a:pPr lvl="1" eaLnBrk="1" hangingPunct="1"/>
            <a:r>
              <a:rPr lang="en-US" smtClean="0"/>
              <a:t>Pursue competitive careers</a:t>
            </a:r>
          </a:p>
          <a:p>
            <a:pPr eaLnBrk="1" hangingPunct="1"/>
            <a:r>
              <a:rPr lang="en-US" smtClean="0"/>
              <a:t>Thematic Apperception Test (TAT)</a:t>
            </a:r>
          </a:p>
          <a:p>
            <a:pPr lvl="1" eaLnBrk="1" hangingPunct="1"/>
            <a:r>
              <a:rPr lang="en-US" sz="2400" smtClean="0"/>
              <a:t>Measure of achievement motivation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2800" smtClean="0"/>
              <a:t>The Elements of Emotional Experience</a:t>
            </a:r>
            <a:endParaRPr lang="en-US" sz="2800" b="0" smtClean="0"/>
          </a:p>
        </p:txBody>
      </p:sp>
      <p:sp>
        <p:nvSpPr>
          <p:cNvPr id="21507" name="Rectangle 3"/>
          <p:cNvSpPr>
            <a:spLocks noGrp="1" noChangeArrowheads="1"/>
          </p:cNvSpPr>
          <p:nvPr>
            <p:ph type="body" idx="1"/>
          </p:nvPr>
        </p:nvSpPr>
        <p:spPr>
          <a:xfrm>
            <a:off x="685800" y="1981200"/>
            <a:ext cx="7772400" cy="3595688"/>
          </a:xfrm>
        </p:spPr>
        <p:txBody>
          <a:bodyPr/>
          <a:lstStyle/>
          <a:p>
            <a:pPr eaLnBrk="1" hangingPunct="1"/>
            <a:r>
              <a:rPr lang="en-US" b="1" smtClean="0"/>
              <a:t>Cognitive component</a:t>
            </a:r>
            <a:endParaRPr lang="en-US" smtClean="0"/>
          </a:p>
          <a:p>
            <a:pPr lvl="1" eaLnBrk="1" hangingPunct="1"/>
            <a:r>
              <a:rPr lang="en-US" smtClean="0"/>
              <a:t>Subjective conscious experience</a:t>
            </a:r>
          </a:p>
          <a:p>
            <a:pPr lvl="1" eaLnBrk="1" hangingPunct="1"/>
            <a:r>
              <a:rPr lang="en-US" smtClean="0"/>
              <a:t>Positive psychology </a:t>
            </a:r>
            <a:endParaRPr lang="en-US" b="1" smtClean="0"/>
          </a:p>
          <a:p>
            <a:pPr eaLnBrk="1" hangingPunct="1"/>
            <a:r>
              <a:rPr lang="en-US" b="1" smtClean="0"/>
              <a:t>Physiological component </a:t>
            </a:r>
            <a:endParaRPr lang="en-US" smtClean="0"/>
          </a:p>
          <a:p>
            <a:pPr lvl="1" eaLnBrk="1" hangingPunct="1"/>
            <a:r>
              <a:rPr lang="en-US" smtClean="0"/>
              <a:t>Bodily (autonomic) arousal</a:t>
            </a:r>
            <a:endParaRPr lang="en-US" b="1" smtClean="0"/>
          </a:p>
          <a:p>
            <a:pPr eaLnBrk="1" hangingPunct="1"/>
            <a:r>
              <a:rPr lang="en-US" b="1" smtClean="0"/>
              <a:t>Behavioral component </a:t>
            </a:r>
            <a:endParaRPr lang="en-US" smtClean="0"/>
          </a:p>
          <a:p>
            <a:pPr lvl="1" eaLnBrk="1" hangingPunct="1"/>
            <a:r>
              <a:rPr lang="en-US" smtClean="0"/>
              <a:t>Characteristic overt expressions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10.20  The amygdala and fear</a:t>
            </a:r>
            <a:endParaRPr lang="en-US"/>
          </a:p>
        </p:txBody>
      </p:sp>
      <p:pic>
        <p:nvPicPr>
          <p:cNvPr id="22531" name="Picture 6" descr="1020"/>
          <p:cNvPicPr>
            <a:picLocks noChangeAspect="1" noChangeArrowheads="1"/>
          </p:cNvPicPr>
          <p:nvPr/>
        </p:nvPicPr>
        <p:blipFill>
          <a:blip r:embed="rId2" cstate="print"/>
          <a:srcRect/>
          <a:stretch>
            <a:fillRect/>
          </a:stretch>
        </p:blipFill>
        <p:spPr bwMode="auto">
          <a:xfrm>
            <a:off x="2590800" y="101600"/>
            <a:ext cx="4194175" cy="584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2800" smtClean="0"/>
              <a:t>The Motivation of Hunger and Eating: Biological Factors</a:t>
            </a:r>
            <a:endParaRPr lang="en-US" sz="2800" b="0" smtClean="0"/>
          </a:p>
        </p:txBody>
      </p:sp>
      <p:sp>
        <p:nvSpPr>
          <p:cNvPr id="5123" name="Rectangle 3"/>
          <p:cNvSpPr>
            <a:spLocks noGrp="1" noChangeArrowheads="1"/>
          </p:cNvSpPr>
          <p:nvPr>
            <p:ph type="body" idx="1"/>
          </p:nvPr>
        </p:nvSpPr>
        <p:spPr>
          <a:xfrm>
            <a:off x="685800" y="1981200"/>
            <a:ext cx="7772400" cy="3595688"/>
          </a:xfrm>
        </p:spPr>
        <p:txBody>
          <a:bodyPr/>
          <a:lstStyle/>
          <a:p>
            <a:pPr eaLnBrk="1" hangingPunct="1"/>
            <a:r>
              <a:rPr lang="en-US" b="1" smtClean="0"/>
              <a:t>Brain regulation</a:t>
            </a:r>
            <a:endParaRPr lang="en-US" smtClean="0"/>
          </a:p>
          <a:p>
            <a:pPr lvl="1" eaLnBrk="1" hangingPunct="1"/>
            <a:r>
              <a:rPr lang="en-US" smtClean="0"/>
              <a:t>Lateral and ventromedial hypothalamus</a:t>
            </a:r>
          </a:p>
          <a:p>
            <a:pPr lvl="1" eaLnBrk="1" hangingPunct="1"/>
            <a:r>
              <a:rPr lang="en-US" smtClean="0"/>
              <a:t>Paraventricular nucleus</a:t>
            </a:r>
            <a:endParaRPr lang="en-US" b="1" smtClean="0"/>
          </a:p>
          <a:p>
            <a:pPr eaLnBrk="1" hangingPunct="1"/>
            <a:r>
              <a:rPr lang="en-US" b="1" smtClean="0"/>
              <a:t>Glucose and digestive regulation</a:t>
            </a:r>
            <a:endParaRPr lang="en-US" smtClean="0"/>
          </a:p>
          <a:p>
            <a:pPr lvl="1" eaLnBrk="1" hangingPunct="1"/>
            <a:r>
              <a:rPr lang="en-US" smtClean="0"/>
              <a:t>Glucostatic theory</a:t>
            </a:r>
            <a:endParaRPr lang="en-US" b="1" smtClean="0"/>
          </a:p>
          <a:p>
            <a:pPr eaLnBrk="1" hangingPunct="1"/>
            <a:r>
              <a:rPr lang="en-US" b="1" smtClean="0"/>
              <a:t>Hormonal regulation</a:t>
            </a:r>
            <a:endParaRPr lang="en-US" smtClean="0"/>
          </a:p>
          <a:p>
            <a:pPr lvl="1" eaLnBrk="1" hangingPunct="1"/>
            <a:r>
              <a:rPr lang="en-US" smtClean="0"/>
              <a:t>Insulin and leptin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p:cNvPicPr>
            <a:picLocks noChangeAspect="1" noChangeArrowheads="1"/>
          </p:cNvPicPr>
          <p:nvPr/>
        </p:nvPicPr>
        <p:blipFill>
          <a:blip r:embed="rId2" cstate="print"/>
          <a:srcRect/>
          <a:stretch>
            <a:fillRect/>
          </a:stretch>
        </p:blipFill>
        <p:spPr bwMode="auto">
          <a:xfrm>
            <a:off x="88900" y="1192213"/>
            <a:ext cx="8966200" cy="4473575"/>
          </a:xfrm>
          <a:prstGeom prst="rect">
            <a:avLst/>
          </a:prstGeom>
          <a:noFill/>
          <a:ln w="9525">
            <a:noFill/>
            <a:miter lim="800000"/>
            <a:headEnd/>
            <a:tailEnd/>
          </a:ln>
        </p:spPr>
      </p:pic>
      <p:sp>
        <p:nvSpPr>
          <p:cNvPr id="23555"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10.22  Cross-cultural comparisons of people’s ability to recognize emotions from facial expressions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04800"/>
            <a:ext cx="7772400" cy="1143000"/>
          </a:xfrm>
        </p:spPr>
        <p:txBody>
          <a:bodyPr/>
          <a:lstStyle/>
          <a:p>
            <a:pPr eaLnBrk="1" hangingPunct="1"/>
            <a:r>
              <a:rPr lang="en-US" sz="2800" smtClean="0"/>
              <a:t>Theories of Emotion</a:t>
            </a:r>
            <a:endParaRPr lang="en-US" b="0" smtClean="0"/>
          </a:p>
        </p:txBody>
      </p:sp>
      <p:sp>
        <p:nvSpPr>
          <p:cNvPr id="24579" name="Rectangle 3"/>
          <p:cNvSpPr>
            <a:spLocks noGrp="1" noChangeArrowheads="1"/>
          </p:cNvSpPr>
          <p:nvPr>
            <p:ph type="body" idx="1"/>
          </p:nvPr>
        </p:nvSpPr>
        <p:spPr>
          <a:xfrm>
            <a:off x="685800" y="914400"/>
            <a:ext cx="7772400" cy="4400550"/>
          </a:xfrm>
        </p:spPr>
        <p:txBody>
          <a:bodyPr/>
          <a:lstStyle/>
          <a:p>
            <a:pPr eaLnBrk="1" hangingPunct="1"/>
            <a:r>
              <a:rPr lang="en-US" b="1" smtClean="0"/>
              <a:t>James-Lange</a:t>
            </a:r>
            <a:endParaRPr lang="en-US" smtClean="0"/>
          </a:p>
          <a:p>
            <a:pPr lvl="1" eaLnBrk="1" hangingPunct="1"/>
            <a:r>
              <a:rPr lang="en-US" smtClean="0"/>
              <a:t>Feel afraid because pulse is racing</a:t>
            </a:r>
            <a:endParaRPr lang="en-US" b="1" smtClean="0"/>
          </a:p>
          <a:p>
            <a:pPr eaLnBrk="1" hangingPunct="1"/>
            <a:r>
              <a:rPr lang="en-US" b="1" smtClean="0"/>
              <a:t>Cannon-Bard</a:t>
            </a:r>
            <a:endParaRPr lang="en-US" smtClean="0"/>
          </a:p>
          <a:p>
            <a:pPr lvl="1" eaLnBrk="1" hangingPunct="1"/>
            <a:r>
              <a:rPr lang="en-US" smtClean="0"/>
              <a:t>Thalamus sends signals simultaneously to the cortex and the autonomic nervous system</a:t>
            </a:r>
            <a:endParaRPr lang="en-US" b="1" smtClean="0"/>
          </a:p>
          <a:p>
            <a:pPr eaLnBrk="1" hangingPunct="1"/>
            <a:r>
              <a:rPr lang="en-US" b="1" smtClean="0"/>
              <a:t>Schacter’s Two-Factor Theory</a:t>
            </a:r>
            <a:endParaRPr lang="en-US" smtClean="0"/>
          </a:p>
          <a:p>
            <a:pPr lvl="1" eaLnBrk="1" hangingPunct="1"/>
            <a:r>
              <a:rPr lang="en-US" smtClean="0"/>
              <a:t>Look to external cues to decide what to feel</a:t>
            </a:r>
            <a:endParaRPr lang="en-US" b="1"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p:cNvPicPr>
            <a:picLocks noChangeAspect="1" noChangeArrowheads="1"/>
          </p:cNvPicPr>
          <p:nvPr/>
        </p:nvPicPr>
        <p:blipFill>
          <a:blip r:embed="rId2" cstate="print"/>
          <a:srcRect/>
          <a:stretch>
            <a:fillRect/>
          </a:stretch>
        </p:blipFill>
        <p:spPr bwMode="auto">
          <a:xfrm>
            <a:off x="890588" y="304800"/>
            <a:ext cx="7339012" cy="5621338"/>
          </a:xfrm>
          <a:prstGeom prst="rect">
            <a:avLst/>
          </a:prstGeom>
          <a:noFill/>
          <a:ln w="9525">
            <a:noFill/>
            <a:miter lim="800000"/>
            <a:headEnd/>
            <a:tailEnd/>
          </a:ln>
        </p:spPr>
      </p:pic>
      <p:sp>
        <p:nvSpPr>
          <p:cNvPr id="25603"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10.23  Theories of emotion</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p:cNvPicPr>
            <a:picLocks noChangeAspect="1" noChangeArrowheads="1"/>
          </p:cNvPicPr>
          <p:nvPr/>
        </p:nvPicPr>
        <p:blipFill>
          <a:blip r:embed="rId2" cstate="print"/>
          <a:srcRect/>
          <a:stretch>
            <a:fillRect/>
          </a:stretch>
        </p:blipFill>
        <p:spPr bwMode="auto">
          <a:xfrm>
            <a:off x="88900" y="993775"/>
            <a:ext cx="8966200" cy="4868863"/>
          </a:xfrm>
          <a:prstGeom prst="rect">
            <a:avLst/>
          </a:prstGeom>
          <a:noFill/>
          <a:ln w="9525">
            <a:noFill/>
            <a:miter lim="800000"/>
            <a:headEnd/>
            <a:tailEnd/>
          </a:ln>
        </p:spPr>
      </p:pic>
      <p:sp>
        <p:nvSpPr>
          <p:cNvPr id="26627"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10.24  Primary emotions</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2800" smtClean="0"/>
              <a:t>Happiness</a:t>
            </a:r>
            <a:endParaRPr lang="en-US" b="0" smtClean="0"/>
          </a:p>
        </p:txBody>
      </p:sp>
      <p:sp>
        <p:nvSpPr>
          <p:cNvPr id="27651" name="Rectangle 3"/>
          <p:cNvSpPr>
            <a:spLocks noGrp="1" noChangeArrowheads="1"/>
          </p:cNvSpPr>
          <p:nvPr>
            <p:ph type="body" idx="1"/>
          </p:nvPr>
        </p:nvSpPr>
        <p:spPr>
          <a:xfrm>
            <a:off x="685800" y="1524000"/>
            <a:ext cx="7772400" cy="4705350"/>
          </a:xfrm>
        </p:spPr>
        <p:txBody>
          <a:bodyPr/>
          <a:lstStyle/>
          <a:p>
            <a:pPr eaLnBrk="1" hangingPunct="1"/>
            <a:r>
              <a:rPr lang="en-US" smtClean="0"/>
              <a:t>Common sense notions incorrect</a:t>
            </a:r>
          </a:p>
          <a:p>
            <a:pPr lvl="1" eaLnBrk="1" hangingPunct="1"/>
            <a:r>
              <a:rPr lang="en-US" smtClean="0"/>
              <a:t>Income, age, parenthood, intelligence, and attractiveness largely uncorrelated</a:t>
            </a:r>
          </a:p>
          <a:p>
            <a:pPr lvl="1" eaLnBrk="1" hangingPunct="1"/>
            <a:r>
              <a:rPr lang="en-US" smtClean="0"/>
              <a:t>Physical health, good social relationships, religious faith, and culture modestly correlated</a:t>
            </a:r>
          </a:p>
          <a:p>
            <a:pPr lvl="1" eaLnBrk="1" hangingPunct="1"/>
            <a:r>
              <a:rPr lang="en-US" smtClean="0"/>
              <a:t>Love, marriage, work satisfaction, and personality strongly correlated</a:t>
            </a:r>
          </a:p>
          <a:p>
            <a:pPr eaLnBrk="1" hangingPunct="1"/>
            <a:r>
              <a:rPr lang="en-US" smtClean="0"/>
              <a:t>Subjective rather than objective reality important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p:cNvPicPr>
            <a:picLocks noChangeAspect="1" noChangeArrowheads="1"/>
          </p:cNvPicPr>
          <p:nvPr/>
        </p:nvPicPr>
        <p:blipFill>
          <a:blip r:embed="rId2" cstate="print"/>
          <a:srcRect/>
          <a:stretch>
            <a:fillRect/>
          </a:stretch>
        </p:blipFill>
        <p:spPr bwMode="auto">
          <a:xfrm>
            <a:off x="88900" y="1268413"/>
            <a:ext cx="8966200" cy="4321175"/>
          </a:xfrm>
          <a:prstGeom prst="rect">
            <a:avLst/>
          </a:prstGeom>
          <a:noFill/>
          <a:ln w="9525">
            <a:noFill/>
            <a:miter lim="800000"/>
            <a:headEnd/>
            <a:tailEnd/>
          </a:ln>
        </p:spPr>
      </p:pic>
      <p:sp>
        <p:nvSpPr>
          <p:cNvPr id="28675"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10.27  The subjective well-being of nations</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2" cstate="print"/>
          <a:srcRect/>
          <a:stretch>
            <a:fillRect/>
          </a:stretch>
        </p:blipFill>
        <p:spPr bwMode="auto">
          <a:xfrm>
            <a:off x="88900" y="1106488"/>
            <a:ext cx="8966200" cy="4645025"/>
          </a:xfrm>
          <a:prstGeom prst="rect">
            <a:avLst/>
          </a:prstGeom>
          <a:noFill/>
          <a:ln w="9525">
            <a:noFill/>
            <a:miter lim="800000"/>
            <a:headEnd/>
            <a:tailEnd/>
          </a:ln>
        </p:spPr>
      </p:pic>
      <p:sp>
        <p:nvSpPr>
          <p:cNvPr id="29699"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10.29  Possible causal relations among the correlates of happiness</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p:cNvPicPr>
            <a:picLocks noChangeAspect="1" noChangeArrowheads="1"/>
          </p:cNvPicPr>
          <p:nvPr/>
        </p:nvPicPr>
        <p:blipFill>
          <a:blip r:embed="rId2" cstate="print"/>
          <a:srcRect/>
          <a:stretch>
            <a:fillRect/>
          </a:stretch>
        </p:blipFill>
        <p:spPr bwMode="auto">
          <a:xfrm>
            <a:off x="1885950" y="103188"/>
            <a:ext cx="5353050" cy="5764212"/>
          </a:xfrm>
          <a:prstGeom prst="rect">
            <a:avLst/>
          </a:prstGeom>
          <a:noFill/>
          <a:ln w="9525">
            <a:noFill/>
            <a:miter lim="800000"/>
            <a:headEnd/>
            <a:tailEnd/>
          </a:ln>
        </p:spPr>
      </p:pic>
      <p:sp>
        <p:nvSpPr>
          <p:cNvPr id="6147"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10.3  The hypothalamus</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2800" smtClean="0"/>
              <a:t>The Motivation of Hunger and Eating: Environmental Factors</a:t>
            </a:r>
            <a:endParaRPr lang="en-US" sz="2800" b="0" smtClean="0"/>
          </a:p>
        </p:txBody>
      </p:sp>
      <p:sp>
        <p:nvSpPr>
          <p:cNvPr id="7171" name="Rectangle 3"/>
          <p:cNvSpPr>
            <a:spLocks noGrp="1" noChangeArrowheads="1"/>
          </p:cNvSpPr>
          <p:nvPr>
            <p:ph type="body" idx="1"/>
          </p:nvPr>
        </p:nvSpPr>
        <p:spPr/>
        <p:txBody>
          <a:bodyPr/>
          <a:lstStyle/>
          <a:p>
            <a:pPr eaLnBrk="1" hangingPunct="1"/>
            <a:r>
              <a:rPr lang="en-US" b="1" smtClean="0"/>
              <a:t>Learned preferences and habits</a:t>
            </a:r>
            <a:endParaRPr lang="en-US" smtClean="0"/>
          </a:p>
          <a:p>
            <a:pPr lvl="1" eaLnBrk="1" hangingPunct="1"/>
            <a:r>
              <a:rPr lang="en-US" smtClean="0"/>
              <a:t>Exposure</a:t>
            </a:r>
          </a:p>
          <a:p>
            <a:pPr lvl="1" eaLnBrk="1" hangingPunct="1"/>
            <a:r>
              <a:rPr lang="en-US" smtClean="0"/>
              <a:t>When, as well as what</a:t>
            </a:r>
            <a:endParaRPr lang="en-US" b="1" smtClean="0"/>
          </a:p>
          <a:p>
            <a:pPr eaLnBrk="1" hangingPunct="1"/>
            <a:r>
              <a:rPr lang="en-US" b="1" smtClean="0"/>
              <a:t>Food-related cues</a:t>
            </a:r>
            <a:endParaRPr lang="en-US" smtClean="0"/>
          </a:p>
          <a:p>
            <a:pPr lvl="1" eaLnBrk="1" hangingPunct="1"/>
            <a:r>
              <a:rPr lang="en-US" smtClean="0"/>
              <a:t>Appearance, odor, effort required </a:t>
            </a:r>
            <a:endParaRPr lang="en-US" b="1" smtClean="0"/>
          </a:p>
          <a:p>
            <a:pPr eaLnBrk="1" hangingPunct="1"/>
            <a:r>
              <a:rPr lang="en-US" b="1" smtClean="0"/>
              <a:t>Stress </a:t>
            </a:r>
            <a:endParaRPr lang="en-US" smtClean="0"/>
          </a:p>
          <a:p>
            <a:pPr lvl="1" eaLnBrk="1" hangingPunct="1"/>
            <a:r>
              <a:rPr lang="en-US" smtClean="0"/>
              <a:t>Link between heightened arousal/negative emotion and overeating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2800" smtClean="0"/>
              <a:t>Eating and Weight: The Roots of Obesity</a:t>
            </a:r>
            <a:endParaRPr lang="en-US" sz="2800" b="0" smtClean="0"/>
          </a:p>
        </p:txBody>
      </p:sp>
      <p:sp>
        <p:nvSpPr>
          <p:cNvPr id="8195" name="Rectangle 3"/>
          <p:cNvSpPr>
            <a:spLocks noGrp="1" noChangeArrowheads="1"/>
          </p:cNvSpPr>
          <p:nvPr>
            <p:ph type="body" idx="1"/>
          </p:nvPr>
        </p:nvSpPr>
        <p:spPr/>
        <p:txBody>
          <a:bodyPr/>
          <a:lstStyle/>
          <a:p>
            <a:pPr eaLnBrk="1" hangingPunct="1"/>
            <a:r>
              <a:rPr lang="en-US" b="1" smtClean="0"/>
              <a:t>Evolutionary explanations</a:t>
            </a:r>
          </a:p>
          <a:p>
            <a:pPr eaLnBrk="1" hangingPunct="1"/>
            <a:r>
              <a:rPr lang="en-US" b="1" smtClean="0"/>
              <a:t>Genetic predisposition</a:t>
            </a:r>
            <a:endParaRPr lang="en-US" smtClean="0"/>
          </a:p>
          <a:p>
            <a:pPr lvl="1" eaLnBrk="1" hangingPunct="1"/>
            <a:r>
              <a:rPr lang="en-US" smtClean="0"/>
              <a:t>Body Mass Index and adoption study</a:t>
            </a:r>
            <a:endParaRPr lang="en-US" b="1" smtClean="0"/>
          </a:p>
          <a:p>
            <a:pPr eaLnBrk="1" hangingPunct="1"/>
            <a:r>
              <a:rPr lang="en-US" b="1" smtClean="0"/>
              <a:t>The concept of set point/settling point</a:t>
            </a:r>
          </a:p>
          <a:p>
            <a:pPr eaLnBrk="1" hangingPunct="1"/>
            <a:r>
              <a:rPr lang="en-US" b="1" smtClean="0"/>
              <a:t>Dietary restraint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p:cNvPicPr>
            <a:picLocks noChangeAspect="1" noChangeArrowheads="1"/>
          </p:cNvPicPr>
          <p:nvPr/>
        </p:nvPicPr>
        <p:blipFill>
          <a:blip r:embed="rId2" cstate="print"/>
          <a:srcRect/>
          <a:stretch>
            <a:fillRect/>
          </a:stretch>
        </p:blipFill>
        <p:spPr bwMode="auto">
          <a:xfrm>
            <a:off x="88900" y="1066800"/>
            <a:ext cx="8966200" cy="4724400"/>
          </a:xfrm>
          <a:prstGeom prst="rect">
            <a:avLst/>
          </a:prstGeom>
          <a:noFill/>
          <a:ln w="9525">
            <a:noFill/>
            <a:miter lim="800000"/>
            <a:headEnd/>
            <a:tailEnd/>
          </a:ln>
        </p:spPr>
      </p:pic>
      <p:sp>
        <p:nvSpPr>
          <p:cNvPr id="9219"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10.5  The heritability of weight</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800" smtClean="0"/>
              <a:t>Sexual Motivation and Behavior: Determining Desire</a:t>
            </a:r>
            <a:endParaRPr lang="en-US" sz="2800" b="0" smtClean="0"/>
          </a:p>
        </p:txBody>
      </p:sp>
      <p:sp>
        <p:nvSpPr>
          <p:cNvPr id="10243" name="Rectangle 3"/>
          <p:cNvSpPr>
            <a:spLocks noGrp="1" noChangeArrowheads="1"/>
          </p:cNvSpPr>
          <p:nvPr>
            <p:ph type="body" idx="1"/>
          </p:nvPr>
        </p:nvSpPr>
        <p:spPr>
          <a:xfrm>
            <a:off x="685800" y="1676400"/>
            <a:ext cx="7772400" cy="3884613"/>
          </a:xfrm>
        </p:spPr>
        <p:txBody>
          <a:bodyPr/>
          <a:lstStyle/>
          <a:p>
            <a:pPr eaLnBrk="1" hangingPunct="1">
              <a:lnSpc>
                <a:spcPct val="80000"/>
              </a:lnSpc>
            </a:pPr>
            <a:r>
              <a:rPr lang="en-US" b="1" smtClean="0"/>
              <a:t>Hormonal regulation</a:t>
            </a:r>
            <a:endParaRPr lang="en-US" smtClean="0"/>
          </a:p>
          <a:p>
            <a:pPr lvl="1" eaLnBrk="1" hangingPunct="1">
              <a:lnSpc>
                <a:spcPct val="80000"/>
              </a:lnSpc>
            </a:pPr>
            <a:r>
              <a:rPr lang="en-US" smtClean="0"/>
              <a:t>Estrogens</a:t>
            </a:r>
          </a:p>
          <a:p>
            <a:pPr lvl="1" eaLnBrk="1" hangingPunct="1">
              <a:lnSpc>
                <a:spcPct val="80000"/>
              </a:lnSpc>
            </a:pPr>
            <a:r>
              <a:rPr lang="en-US" smtClean="0"/>
              <a:t>Androgens</a:t>
            </a:r>
          </a:p>
          <a:p>
            <a:pPr lvl="1" eaLnBrk="1" hangingPunct="1">
              <a:lnSpc>
                <a:spcPct val="80000"/>
              </a:lnSpc>
            </a:pPr>
            <a:r>
              <a:rPr lang="en-US" smtClean="0"/>
              <a:t>Testosterone</a:t>
            </a:r>
            <a:endParaRPr lang="en-US" b="1" smtClean="0"/>
          </a:p>
          <a:p>
            <a:pPr eaLnBrk="1" hangingPunct="1">
              <a:lnSpc>
                <a:spcPct val="80000"/>
              </a:lnSpc>
            </a:pPr>
            <a:r>
              <a:rPr lang="en-US" b="1" smtClean="0"/>
              <a:t>Pheromones</a:t>
            </a:r>
            <a:endParaRPr lang="en-US" smtClean="0"/>
          </a:p>
          <a:p>
            <a:pPr lvl="1" eaLnBrk="1" hangingPunct="1">
              <a:lnSpc>
                <a:spcPct val="80000"/>
              </a:lnSpc>
            </a:pPr>
            <a:r>
              <a:rPr lang="en-US" smtClean="0"/>
              <a:t>Synchronized menstrual cycles</a:t>
            </a:r>
            <a:endParaRPr lang="en-US" b="1" smtClean="0"/>
          </a:p>
          <a:p>
            <a:pPr eaLnBrk="1" hangingPunct="1">
              <a:lnSpc>
                <a:spcPct val="80000"/>
              </a:lnSpc>
            </a:pPr>
            <a:r>
              <a:rPr lang="en-US" b="1" smtClean="0"/>
              <a:t>Aphrodisiacs</a:t>
            </a:r>
          </a:p>
          <a:p>
            <a:pPr eaLnBrk="1" hangingPunct="1">
              <a:lnSpc>
                <a:spcPct val="80000"/>
              </a:lnSpc>
            </a:pPr>
            <a:r>
              <a:rPr lang="en-US" b="1" smtClean="0"/>
              <a:t>Erotic materials</a:t>
            </a:r>
          </a:p>
          <a:p>
            <a:pPr eaLnBrk="1" hangingPunct="1">
              <a:lnSpc>
                <a:spcPct val="80000"/>
              </a:lnSpc>
            </a:pPr>
            <a:r>
              <a:rPr lang="en-US" b="1" smtClean="0"/>
              <a:t>The Coolidge effect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2" cstate="print"/>
          <a:srcRect/>
          <a:stretch>
            <a:fillRect/>
          </a:stretch>
        </p:blipFill>
        <p:spPr bwMode="auto">
          <a:xfrm>
            <a:off x="88900" y="2155825"/>
            <a:ext cx="8966200" cy="2546350"/>
          </a:xfrm>
          <a:prstGeom prst="rect">
            <a:avLst/>
          </a:prstGeom>
          <a:noFill/>
          <a:ln w="9525">
            <a:noFill/>
            <a:miter lim="800000"/>
            <a:headEnd/>
            <a:tailEnd/>
          </a:ln>
        </p:spPr>
      </p:pic>
      <p:sp>
        <p:nvSpPr>
          <p:cNvPr id="11267"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10.7  Parental investment theory and mating preferences</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2" cstate="print"/>
          <a:srcRect/>
          <a:stretch>
            <a:fillRect/>
          </a:stretch>
        </p:blipFill>
        <p:spPr bwMode="auto">
          <a:xfrm>
            <a:off x="88900" y="304800"/>
            <a:ext cx="8966200" cy="5487988"/>
          </a:xfrm>
          <a:prstGeom prst="rect">
            <a:avLst/>
          </a:prstGeom>
          <a:noFill/>
          <a:ln w="9525">
            <a:noFill/>
            <a:miter lim="800000"/>
            <a:headEnd/>
            <a:tailEnd/>
          </a:ln>
        </p:spPr>
      </p:pic>
      <p:sp>
        <p:nvSpPr>
          <p:cNvPr id="12291"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10.8  The gender gap in how much people think about sex</a:t>
            </a:r>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PTVERSION" val="XP"/>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5275</TotalTime>
  <Words>2909</Words>
  <Application>Microsoft Office PowerPoint</Application>
  <PresentationFormat>On-screen Show (4:3)</PresentationFormat>
  <Paragraphs>162</Paragraphs>
  <Slides>26</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ＭＳ Ｐゴシック</vt:lpstr>
      <vt:lpstr>Blank Presentation</vt:lpstr>
      <vt:lpstr>Motivational Theories and Concepts</vt:lpstr>
      <vt:lpstr>The Motivation of Hunger and Eating: Biological Factors</vt:lpstr>
      <vt:lpstr>Slide 3</vt:lpstr>
      <vt:lpstr>The Motivation of Hunger and Eating: Environmental Factors</vt:lpstr>
      <vt:lpstr>Eating and Weight: The Roots of Obesity</vt:lpstr>
      <vt:lpstr>Slide 6</vt:lpstr>
      <vt:lpstr>Sexual Motivation and Behavior: Determining Desire</vt:lpstr>
      <vt:lpstr>Slide 8</vt:lpstr>
      <vt:lpstr>Slide 9</vt:lpstr>
      <vt:lpstr>The Mystery of Sexual Orientation</vt:lpstr>
      <vt:lpstr>Slide 11</vt:lpstr>
      <vt:lpstr>Slide 12</vt:lpstr>
      <vt:lpstr>Slide 13</vt:lpstr>
      <vt:lpstr>The Human Sexual Response</vt:lpstr>
      <vt:lpstr>Slide 15</vt:lpstr>
      <vt:lpstr>Slide 16</vt:lpstr>
      <vt:lpstr>Achievement Motivation</vt:lpstr>
      <vt:lpstr>The Elements of Emotional Experience</vt:lpstr>
      <vt:lpstr>Slide 19</vt:lpstr>
      <vt:lpstr>Slide 20</vt:lpstr>
      <vt:lpstr>Theories of Emotion</vt:lpstr>
      <vt:lpstr>Slide 22</vt:lpstr>
      <vt:lpstr>Slide 23</vt:lpstr>
      <vt:lpstr>Happiness</vt:lpstr>
      <vt:lpstr>Slide 25</vt:lpstr>
      <vt:lpstr>Slide 26</vt:lpstr>
    </vt:vector>
  </TitlesOfParts>
  <Company>Thomson Wadsworth</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Mohl</cp:lastModifiedBy>
  <cp:revision>38</cp:revision>
  <dcterms:created xsi:type="dcterms:W3CDTF">2005-08-22T19:57:47Z</dcterms:created>
  <dcterms:modified xsi:type="dcterms:W3CDTF">2010-04-15T03:55:43Z</dcterms:modified>
</cp:coreProperties>
</file>