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69" r:id="rId6"/>
    <p:sldId id="270" r:id="rId7"/>
    <p:sldId id="259" r:id="rId8"/>
    <p:sldId id="264" r:id="rId9"/>
    <p:sldId id="265" r:id="rId10"/>
    <p:sldId id="266" r:id="rId11"/>
    <p:sldId id="267" r:id="rId12"/>
    <p:sldId id="268" r:id="rId13"/>
    <p:sldId id="271" r:id="rId14"/>
    <p:sldId id="260" r:id="rId15"/>
    <p:sldId id="26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206D53F-4F5D-4764-B991-BE82114657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519DBC3-3789-4639-9927-7331B2F2C3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9F31ED-7131-4CC3-8EAE-D1203BED43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01D71A-B896-4A76-8E16-85FCCDF9F95B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CD9837-9D0F-44C4-89EF-E0A1F6F92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psychology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No, this is not a guide on how to get a date.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milgram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68338"/>
            <a:ext cx="7467600" cy="5583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Milgram’s</a:t>
            </a:r>
            <a:r>
              <a:rPr lang="en-US" dirty="0" smtClean="0"/>
              <a:t> Findings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voice feedback condition, 65% of participants obeyed the Experimenter.</a:t>
            </a:r>
          </a:p>
          <a:p>
            <a:r>
              <a:rPr lang="en-US" dirty="0" smtClean="0"/>
              <a:t>One of the obeying participants was a Holocaust survivor.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Agentic</a:t>
            </a:r>
            <a:r>
              <a:rPr lang="en-US" dirty="0" smtClean="0"/>
              <a:t> State”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hlSho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736600"/>
            <a:ext cx="8153400" cy="543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Zimbardo Prison Experiment</a:t>
            </a: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College-aged students randomly assigned </a:t>
            </a:r>
            <a:r>
              <a:rPr lang="en-US" sz="2000" dirty="0"/>
              <a:t>to be a guard or a prisoner in a prison simulation.  </a:t>
            </a: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Meant </a:t>
            </a:r>
            <a:r>
              <a:rPr lang="en-US" sz="2000" dirty="0"/>
              <a:t>to be a role play intended to study the psychological effects of incarceration, </a:t>
            </a: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Environment became </a:t>
            </a:r>
            <a:r>
              <a:rPr lang="en-US" sz="2000" dirty="0"/>
              <a:t>a sadistic prison </a:t>
            </a:r>
            <a:r>
              <a:rPr lang="en-US" sz="2000" dirty="0" smtClean="0"/>
              <a:t>environment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Guards </a:t>
            </a:r>
            <a:r>
              <a:rPr lang="en-US" sz="1600" dirty="0"/>
              <a:t>physically and mentally abused the prisoners and </a:t>
            </a:r>
            <a:endParaRPr lang="en-US" sz="1600" dirty="0" smtClean="0"/>
          </a:p>
          <a:p>
            <a:pPr lvl="1">
              <a:lnSpc>
                <a:spcPct val="80000"/>
              </a:lnSpc>
            </a:pPr>
            <a:r>
              <a:rPr lang="en-US" sz="1600" dirty="0" smtClean="0"/>
              <a:t>The </a:t>
            </a:r>
            <a:r>
              <a:rPr lang="en-US" sz="1600" dirty="0"/>
              <a:t>prisoners became convinced that they were meant to stay indefinitely.  </a:t>
            </a:r>
            <a:endParaRPr lang="en-US" sz="16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The </a:t>
            </a:r>
            <a:r>
              <a:rPr lang="en-US" sz="2000" dirty="0"/>
              <a:t>experiment shows how easy it is for people to assume their roles </a:t>
            </a:r>
            <a:r>
              <a:rPr lang="en-US" sz="2000" dirty="0" smtClean="0"/>
              <a:t>and let it become </a:t>
            </a:r>
            <a:r>
              <a:rPr lang="en-US" sz="2000" dirty="0"/>
              <a:t>their reality.</a:t>
            </a:r>
          </a:p>
        </p:txBody>
      </p:sp>
      <p:pic>
        <p:nvPicPr>
          <p:cNvPr id="28679" name="Picture 7" descr="stanfordprisonexperim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32338" y="1600200"/>
            <a:ext cx="3868737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ohlZimba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398464"/>
            <a:ext cx="8865394" cy="59102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Dissonance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Festinger</a:t>
            </a:r>
            <a:r>
              <a:rPr lang="en-US" dirty="0" smtClean="0"/>
              <a:t> &amp; </a:t>
            </a:r>
            <a:r>
              <a:rPr lang="en-US" dirty="0" err="1" smtClean="0"/>
              <a:t>Carlsmith</a:t>
            </a:r>
            <a:r>
              <a:rPr lang="en-US" dirty="0" smtClean="0"/>
              <a:t> (1959)</a:t>
            </a:r>
          </a:p>
          <a:p>
            <a:r>
              <a:rPr lang="en-US" dirty="0" smtClean="0"/>
              <a:t>Boring Task</a:t>
            </a:r>
          </a:p>
          <a:p>
            <a:r>
              <a:rPr lang="en-US" dirty="0" smtClean="0"/>
              <a:t>“Tell others that this was fun!”</a:t>
            </a:r>
          </a:p>
          <a:p>
            <a:r>
              <a:rPr lang="en-US" dirty="0" smtClean="0"/>
              <a:t>Some paid $20, others paid $1</a:t>
            </a:r>
          </a:p>
          <a:p>
            <a:r>
              <a:rPr lang="en-US" dirty="0" smtClean="0"/>
              <a:t>Those paid $1 rated activity as more enjoyable than those who were paid $20</a:t>
            </a:r>
          </a:p>
          <a:p>
            <a:r>
              <a:rPr lang="en-US" dirty="0" smtClean="0"/>
              <a:t>Cognitive Dissonance: Discomfort caused by behavior and belief not being congruent</a:t>
            </a:r>
          </a:p>
          <a:p>
            <a:pPr lvl="1"/>
            <a:r>
              <a:rPr lang="en-US" dirty="0" smtClean="0"/>
              <a:t>Choice: Live with dissonance, change behavior, or change belief</a:t>
            </a:r>
          </a:p>
          <a:p>
            <a:pPr lvl="1"/>
            <a:r>
              <a:rPr lang="en-US" dirty="0" smtClean="0"/>
              <a:t>If behavior is forced, then change in belief is possible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Groupthink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Need for consensus </a:t>
            </a:r>
          </a:p>
          <a:p>
            <a:pPr lvl="1"/>
            <a:r>
              <a:rPr lang="en-US" dirty="0" smtClean="0"/>
              <a:t>Results in suppression of dissent</a:t>
            </a:r>
          </a:p>
          <a:p>
            <a:r>
              <a:rPr lang="en-US" dirty="0" smtClean="0"/>
              <a:t>“Symptoms”</a:t>
            </a:r>
          </a:p>
          <a:p>
            <a:pPr lvl="1"/>
            <a:r>
              <a:rPr lang="en-US" dirty="0" smtClean="0"/>
              <a:t>Illusion of invulnerability</a:t>
            </a:r>
          </a:p>
          <a:p>
            <a:pPr lvl="1"/>
            <a:r>
              <a:rPr lang="en-US" dirty="0" smtClean="0"/>
              <a:t>Self-censorship</a:t>
            </a:r>
          </a:p>
          <a:p>
            <a:pPr lvl="1"/>
            <a:r>
              <a:rPr lang="en-US" dirty="0" smtClean="0"/>
              <a:t>Pressure to make dissenters conform</a:t>
            </a:r>
          </a:p>
          <a:p>
            <a:pPr lvl="1"/>
            <a:r>
              <a:rPr lang="en-US" dirty="0" smtClean="0"/>
              <a:t>Illusion of unanimity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1986 Challenger Explosion</a:t>
            </a:r>
          </a:p>
          <a:p>
            <a:pPr lvl="1"/>
            <a:r>
              <a:rPr lang="en-US" dirty="0" smtClean="0"/>
              <a:t>Bay of Pigs Invasion</a:t>
            </a:r>
          </a:p>
          <a:p>
            <a:pPr lvl="2"/>
            <a:r>
              <a:rPr lang="en-US" dirty="0" smtClean="0"/>
              <a:t>Kennedy: “How could we have been so stupid? When we saw the wide range of the failures we asked ourselves why it had not been apparent to somebody from the start. I guess you get walled off from reality when you want something to succeed too much”.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Cialdini’s</a:t>
            </a:r>
            <a:r>
              <a:rPr lang="en-US" dirty="0" smtClean="0"/>
              <a:t> Principles of Persuasion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Commitment &amp; Consistency</a:t>
            </a:r>
          </a:p>
          <a:p>
            <a:pPr lvl="1"/>
            <a:r>
              <a:rPr lang="en-US" dirty="0" smtClean="0"/>
              <a:t>We stay loyal to those we make a commitment</a:t>
            </a:r>
          </a:p>
          <a:p>
            <a:r>
              <a:rPr lang="en-US" dirty="0" smtClean="0"/>
              <a:t>Consensus</a:t>
            </a:r>
          </a:p>
          <a:p>
            <a:pPr lvl="1"/>
            <a:r>
              <a:rPr lang="en-US" dirty="0" smtClean="0"/>
              <a:t>We are more likely persuaded to an idea if we see others believing in that idea</a:t>
            </a:r>
          </a:p>
          <a:p>
            <a:r>
              <a:rPr lang="en-US" dirty="0" smtClean="0"/>
              <a:t>Liking</a:t>
            </a:r>
          </a:p>
          <a:p>
            <a:pPr lvl="1"/>
            <a:r>
              <a:rPr lang="en-US" dirty="0" smtClean="0"/>
              <a:t>We like those who are like us</a:t>
            </a:r>
          </a:p>
          <a:p>
            <a:r>
              <a:rPr lang="en-US" dirty="0" smtClean="0"/>
              <a:t>Authority</a:t>
            </a:r>
          </a:p>
          <a:p>
            <a:pPr lvl="1"/>
            <a:r>
              <a:rPr lang="en-US" dirty="0" smtClean="0"/>
              <a:t>We tend to believe an idea if an authority figure endorses it</a:t>
            </a:r>
          </a:p>
          <a:p>
            <a:r>
              <a:rPr lang="en-US" dirty="0" smtClean="0"/>
              <a:t>Scarcity</a:t>
            </a:r>
          </a:p>
          <a:p>
            <a:pPr lvl="1"/>
            <a:r>
              <a:rPr lang="en-US" dirty="0" smtClean="0"/>
              <a:t>We must have what is scarce</a:t>
            </a:r>
          </a:p>
          <a:p>
            <a:r>
              <a:rPr lang="en-US" dirty="0" smtClean="0"/>
              <a:t>Reciprocation </a:t>
            </a:r>
          </a:p>
          <a:p>
            <a:pPr lvl="1"/>
            <a:r>
              <a:rPr lang="en-US" dirty="0" smtClean="0"/>
              <a:t>If you give me something, I feel compelled to give something in return.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Sherif et al. (1954)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Muzafer Sherif took 24 school aged boys and separated them into two groups.</a:t>
            </a:r>
          </a:p>
          <a:p>
            <a:pPr>
              <a:lnSpc>
                <a:spcPct val="90000"/>
              </a:lnSpc>
            </a:pPr>
            <a:r>
              <a:rPr lang="en-US" sz="2000"/>
              <a:t>Without being told to, each group formed its own identity (the Rattlers and the Eagles), assigned roles, and hierarchal structure.</a:t>
            </a:r>
          </a:p>
          <a:p>
            <a:pPr>
              <a:lnSpc>
                <a:spcPct val="90000"/>
              </a:lnSpc>
            </a:pPr>
            <a:r>
              <a:rPr lang="en-US" sz="2000"/>
              <a:t>When the groups became aware of each other, they insisted on doing competitive games against one another</a:t>
            </a:r>
          </a:p>
        </p:txBody>
      </p:sp>
      <p:pic>
        <p:nvPicPr>
          <p:cNvPr id="3077" name="Picture 5" descr="Sherif_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94300" y="1981200"/>
            <a:ext cx="2909888" cy="3810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Competition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The two groups engaged in a series of competitions.  The winning group would win a trophy. </a:t>
            </a:r>
          </a:p>
          <a:p>
            <a:pPr>
              <a:lnSpc>
                <a:spcPct val="90000"/>
              </a:lnSpc>
            </a:pPr>
            <a:r>
              <a:rPr lang="en-US" sz="2800"/>
              <a:t>After a few days, the to groups were brought into the camp cafeteria, where excessive name calling resulted.</a:t>
            </a:r>
          </a:p>
        </p:txBody>
      </p:sp>
      <p:pic>
        <p:nvPicPr>
          <p:cNvPr id="6160" name="Picture 16" descr="troph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5625" y="1752600"/>
            <a:ext cx="3676650" cy="4419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psychology is concerned with: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Persuasion</a:t>
            </a:r>
          </a:p>
          <a:p>
            <a:r>
              <a:rPr lang="en-US" dirty="0" smtClean="0"/>
              <a:t>Obedience</a:t>
            </a:r>
          </a:p>
          <a:p>
            <a:r>
              <a:rPr lang="en-US" dirty="0" smtClean="0"/>
              <a:t>Group dynamics</a:t>
            </a:r>
          </a:p>
          <a:p>
            <a:r>
              <a:rPr lang="en-US" dirty="0" smtClean="0"/>
              <a:t>Prejudice</a:t>
            </a:r>
          </a:p>
          <a:p>
            <a:r>
              <a:rPr lang="en-US" dirty="0" smtClean="0"/>
              <a:t>Culture Formation</a:t>
            </a:r>
          </a:p>
          <a:p>
            <a:r>
              <a:rPr lang="en-US" dirty="0" smtClean="0"/>
              <a:t>Stereotyping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Hatred Develops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400"/>
              <a:t>The two groups started calling each other names.</a:t>
            </a:r>
          </a:p>
          <a:p>
            <a:pPr>
              <a:lnSpc>
                <a:spcPct val="90000"/>
              </a:lnSpc>
            </a:pPr>
            <a:r>
              <a:rPr lang="en-US" sz="2400"/>
              <a:t>After a while pranks were played on one another.</a:t>
            </a:r>
          </a:p>
          <a:p>
            <a:pPr>
              <a:lnSpc>
                <a:spcPct val="90000"/>
              </a:lnSpc>
            </a:pPr>
            <a:r>
              <a:rPr lang="en-US" sz="2400"/>
              <a:t>An Eagle cabin was broken into by a Rattler and several items were stolen</a:t>
            </a:r>
          </a:p>
          <a:p>
            <a:pPr>
              <a:lnSpc>
                <a:spcPct val="90000"/>
              </a:lnSpc>
            </a:pPr>
            <a:r>
              <a:rPr lang="en-US" sz="2400"/>
              <a:t>Signs of hostility, aggression, and hatred were observed in both groups by researchers.</a:t>
            </a:r>
          </a:p>
        </p:txBody>
      </p:sp>
      <p:pic>
        <p:nvPicPr>
          <p:cNvPr id="5127" name="Picture 7" descr="robbersCav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3600" y="1752600"/>
            <a:ext cx="4014788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Harmony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Sherif and his colleagues found that intergroup hostilities could be overcome if both groups worked together to achieve a common goal.</a:t>
            </a:r>
          </a:p>
          <a:p>
            <a:pPr lvl="1"/>
            <a:r>
              <a:rPr lang="en-US"/>
              <a:t>The Movie Problem</a:t>
            </a:r>
          </a:p>
          <a:p>
            <a:pPr lvl="1"/>
            <a:r>
              <a:rPr lang="en-US"/>
              <a:t>Maryland Referndum on Slavery (1864)</a:t>
            </a:r>
          </a:p>
          <a:p>
            <a:pPr lvl="1"/>
            <a:r>
              <a:rPr lang="en-US"/>
              <a:t>Truman Desegregating the Armed Forces (1947)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prejudice develops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United States: African-Americans and immigrants provided competition in finding jobs.  </a:t>
            </a:r>
            <a:r>
              <a:rPr lang="en-US" dirty="0" smtClean="0"/>
              <a:t>The greatest hostilities were </a:t>
            </a:r>
            <a:r>
              <a:rPr lang="en-US" dirty="0"/>
              <a:t>found during the Great </a:t>
            </a:r>
            <a:r>
              <a:rPr lang="en-US" dirty="0" smtClean="0"/>
              <a:t>Depression.</a:t>
            </a:r>
            <a:endParaRPr lang="en-US" dirty="0"/>
          </a:p>
          <a:p>
            <a:r>
              <a:rPr lang="en-US" dirty="0"/>
              <a:t>Europe: Many bankers throughout Europe were Jewish.  Having strong influence over the economy, </a:t>
            </a:r>
            <a:r>
              <a:rPr lang="en-US" dirty="0" smtClean="0"/>
              <a:t>many viewed </a:t>
            </a:r>
            <a:r>
              <a:rPr lang="en-US" dirty="0"/>
              <a:t>Jews </a:t>
            </a:r>
            <a:r>
              <a:rPr lang="en-US" dirty="0" smtClean="0"/>
              <a:t>as competitors.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Fundamental </a:t>
            </a:r>
            <a:r>
              <a:rPr lang="en-US" smtClean="0"/>
              <a:t>Attribution Error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Tendency to attribute internal attributes to other people’s behavior</a:t>
            </a:r>
          </a:p>
          <a:p>
            <a:pPr lvl="1"/>
            <a:r>
              <a:rPr lang="en-US" dirty="0" smtClean="0"/>
              <a:t>Self-serving bias</a:t>
            </a:r>
          </a:p>
          <a:p>
            <a:pPr lvl="2"/>
            <a:r>
              <a:rPr lang="en-US" dirty="0" smtClean="0"/>
              <a:t> good things happen to us: internal reasons</a:t>
            </a:r>
          </a:p>
          <a:p>
            <a:pPr lvl="2"/>
            <a:r>
              <a:rPr lang="en-US" dirty="0" smtClean="0"/>
              <a:t> bad things happen to us: external </a:t>
            </a:r>
          </a:p>
          <a:p>
            <a:pPr lvl="1"/>
            <a:r>
              <a:rPr lang="en-US" dirty="0" smtClean="0"/>
              <a:t>Just-world hypothesis</a:t>
            </a:r>
          </a:p>
          <a:p>
            <a:pPr lvl="2"/>
            <a:r>
              <a:rPr lang="en-US" dirty="0" smtClean="0"/>
              <a:t>Good things happen to good people</a:t>
            </a:r>
          </a:p>
          <a:p>
            <a:pPr lvl="2"/>
            <a:r>
              <a:rPr lang="en-US" dirty="0" smtClean="0"/>
              <a:t>Bas things happen to bad people</a:t>
            </a:r>
          </a:p>
          <a:p>
            <a:pPr lvl="1"/>
            <a:r>
              <a:rPr lang="en-US" dirty="0" smtClean="0"/>
              <a:t>Halo effect</a:t>
            </a:r>
          </a:p>
          <a:p>
            <a:pPr lvl="2"/>
            <a:r>
              <a:rPr lang="en-US" dirty="0" smtClean="0"/>
              <a:t>Because there is one good thing about a person, this means that everything is good about him or 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Asch</a:t>
            </a:r>
            <a:r>
              <a:rPr lang="en-US" dirty="0" smtClean="0"/>
              <a:t> Study</a:t>
            </a:r>
            <a:endParaRPr lang="en-US" dirty="0"/>
          </a:p>
        </p:txBody>
      </p:sp>
      <p:pic>
        <p:nvPicPr>
          <p:cNvPr id="4" name="Picture 10" descr="conformit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9433" y="1295399"/>
            <a:ext cx="7693402" cy="52578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8" name="Picture 16" descr="asch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8077200" cy="5291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Solomon Asch’s Conformity Experiment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75% of participants conformed to the group majority</a:t>
            </a:r>
          </a:p>
          <a:p>
            <a:r>
              <a:rPr lang="en-US" sz="2800"/>
              <a:t>The larger the group, the larger the majority.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en-US" sz="2400"/>
          </a:p>
        </p:txBody>
      </p:sp>
      <p:sp>
        <p:nvSpPr>
          <p:cNvPr id="16392" name="Rectangle 8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endParaRPr lang="en-US" sz="2400"/>
          </a:p>
        </p:txBody>
      </p:sp>
      <p:pic>
        <p:nvPicPr>
          <p:cNvPr id="16394" name="Picture 10" descr="asch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4114800"/>
            <a:ext cx="4038600" cy="1835150"/>
          </a:xfrm>
          <a:prstGeom prst="rect">
            <a:avLst/>
          </a:prstGeom>
          <a:noFill/>
        </p:spPr>
      </p:pic>
      <p:pic>
        <p:nvPicPr>
          <p:cNvPr id="16396" name="Picture 12" descr="asch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600200"/>
            <a:ext cx="3276600" cy="214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Milgram</a:t>
            </a:r>
            <a:endParaRPr lang="en-US" dirty="0"/>
          </a:p>
        </p:txBody>
      </p:sp>
      <p:pic>
        <p:nvPicPr>
          <p:cNvPr id="4" name="Picture 5" descr="milgram-ad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4356565" cy="4572000"/>
          </a:xfrm>
          <a:prstGeom prst="rect">
            <a:avLst/>
          </a:prstGeom>
          <a:noFill/>
        </p:spPr>
      </p:pic>
      <p:pic>
        <p:nvPicPr>
          <p:cNvPr id="5" name="Picture 5" descr="mil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828800"/>
            <a:ext cx="3611191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sh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5613"/>
            <a:ext cx="8305800" cy="599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milgram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7975"/>
            <a:ext cx="7620000" cy="6213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513</TotalTime>
  <Words>716</Words>
  <Application>Microsoft Office PowerPoint</Application>
  <PresentationFormat>On-screen Show (4:3)</PresentationFormat>
  <Paragraphs>89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Apex</vt:lpstr>
      <vt:lpstr>Social psychology</vt:lpstr>
      <vt:lpstr>Social psychology is concerned with:</vt:lpstr>
      <vt:lpstr>Fundamental Attribution Error</vt:lpstr>
      <vt:lpstr>Asch Study</vt:lpstr>
      <vt:lpstr>Slide 5</vt:lpstr>
      <vt:lpstr>Solomon Asch’s Conformity Experiment</vt:lpstr>
      <vt:lpstr>Milgram</vt:lpstr>
      <vt:lpstr>Slide 8</vt:lpstr>
      <vt:lpstr>Slide 9</vt:lpstr>
      <vt:lpstr>Slide 10</vt:lpstr>
      <vt:lpstr>Milgram’s Findings</vt:lpstr>
      <vt:lpstr>Slide 12</vt:lpstr>
      <vt:lpstr>Zimbardo Prison Experiment</vt:lpstr>
      <vt:lpstr>Slide 14</vt:lpstr>
      <vt:lpstr>Cognitive Dissonance</vt:lpstr>
      <vt:lpstr>Groupthink</vt:lpstr>
      <vt:lpstr>Cialdini’s Principles of Persuasion</vt:lpstr>
      <vt:lpstr>Sherif et al. (1954)</vt:lpstr>
      <vt:lpstr>Competition</vt:lpstr>
      <vt:lpstr>Hatred Develops</vt:lpstr>
      <vt:lpstr>Creating Harmony</vt:lpstr>
      <vt:lpstr>How prejudice develops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psychology</dc:title>
  <dc:creator>owner</dc:creator>
  <cp:lastModifiedBy>Mohl</cp:lastModifiedBy>
  <cp:revision>7</cp:revision>
  <dcterms:created xsi:type="dcterms:W3CDTF">2009-06-22T12:11:12Z</dcterms:created>
  <dcterms:modified xsi:type="dcterms:W3CDTF">2010-03-19T22:53:57Z</dcterms:modified>
</cp:coreProperties>
</file>