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951F7F-43F5-4F40-98CC-62A25423BF19}" type="datetimeFigureOut">
              <a:rPr lang="en-US" smtClean="0"/>
              <a:pPr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ED95DE-9852-4E86-9ACB-DCB29D6B5C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Psychopathology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Mental Disorders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mental disorders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Obsessive-compulsive disorder</a:t>
            </a:r>
          </a:p>
          <a:p>
            <a:pPr lvl="1"/>
            <a:r>
              <a:rPr lang="en-US" dirty="0" smtClean="0"/>
              <a:t>An anxiety disorder in which a person feels trapped in </a:t>
            </a:r>
          </a:p>
          <a:p>
            <a:pPr lvl="2"/>
            <a:r>
              <a:rPr lang="en-US" dirty="0" smtClean="0"/>
              <a:t>obsessions</a:t>
            </a:r>
          </a:p>
          <a:p>
            <a:pPr lvl="3"/>
            <a:r>
              <a:rPr lang="en-US" dirty="0" smtClean="0"/>
              <a:t>repetitive, persistent thoughts and </a:t>
            </a:r>
          </a:p>
          <a:p>
            <a:pPr lvl="2"/>
            <a:r>
              <a:rPr lang="en-US" dirty="0" smtClean="0"/>
              <a:t>compulsions</a:t>
            </a:r>
          </a:p>
          <a:p>
            <a:pPr lvl="3"/>
            <a:r>
              <a:rPr lang="en-US" dirty="0" smtClean="0"/>
              <a:t>repetitive, ritualized behaviors designed to reduce anxiety</a:t>
            </a:r>
          </a:p>
          <a:p>
            <a:pPr lvl="1"/>
            <a:r>
              <a:rPr lang="en-US" dirty="0" smtClean="0"/>
              <a:t>Person understands that the ritual behavior is senseless but guilt mounts if the behavior is not performed.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makes something a mental disorder?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be defined as a mental disorder if the behavior:</a:t>
            </a:r>
          </a:p>
          <a:p>
            <a:pPr lvl="1"/>
            <a:r>
              <a:rPr lang="en-US" dirty="0" smtClean="0"/>
              <a:t>causes a person to suffer</a:t>
            </a:r>
          </a:p>
          <a:p>
            <a:pPr lvl="1"/>
            <a:r>
              <a:rPr lang="en-US" dirty="0" smtClean="0"/>
              <a:t>is self-destructive </a:t>
            </a:r>
          </a:p>
          <a:p>
            <a:pPr lvl="1"/>
            <a:r>
              <a:rPr lang="en-US" dirty="0" smtClean="0"/>
              <a:t>seriously impairs the person’s ability to interact with others</a:t>
            </a:r>
          </a:p>
          <a:p>
            <a:pPr lvl="1"/>
            <a:r>
              <a:rPr lang="en-US" dirty="0" smtClean="0"/>
              <a:t>endangers others</a:t>
            </a:r>
          </a:p>
          <a:p>
            <a:r>
              <a:rPr lang="en-US" dirty="0" smtClean="0"/>
              <a:t>Social and cultural deviance does not factor in!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DSM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Diagnostic and Statistical Manual</a:t>
            </a:r>
          </a:p>
          <a:p>
            <a:r>
              <a:rPr lang="en-US" dirty="0" smtClean="0"/>
              <a:t>Handbook to classify mental disorders</a:t>
            </a:r>
          </a:p>
          <a:p>
            <a:r>
              <a:rPr lang="en-US" dirty="0" smtClean="0"/>
              <a:t>Specific criteria given</a:t>
            </a:r>
          </a:p>
          <a:p>
            <a:pPr lvl="1"/>
            <a:r>
              <a:rPr lang="en-US" dirty="0" smtClean="0"/>
              <a:t>Symptoms</a:t>
            </a:r>
          </a:p>
          <a:p>
            <a:pPr lvl="1"/>
            <a:r>
              <a:rPr lang="en-US" dirty="0" smtClean="0"/>
              <a:t>Duration</a:t>
            </a:r>
          </a:p>
          <a:p>
            <a:pPr lvl="1"/>
            <a:r>
              <a:rPr lang="en-US" dirty="0" smtClean="0"/>
              <a:t>Cultural and medical considerations</a:t>
            </a:r>
          </a:p>
          <a:p>
            <a:r>
              <a:rPr lang="en-US" dirty="0" smtClean="0"/>
              <a:t>Five part diagnosis</a:t>
            </a:r>
          </a:p>
          <a:p>
            <a:pPr lvl="1"/>
            <a:r>
              <a:rPr lang="en-US" dirty="0" smtClean="0"/>
              <a:t>Axis I: Primary clinical problem</a:t>
            </a:r>
          </a:p>
          <a:p>
            <a:pPr lvl="1"/>
            <a:r>
              <a:rPr lang="en-US" dirty="0" smtClean="0"/>
              <a:t>Axis II: Personality disorders</a:t>
            </a:r>
          </a:p>
          <a:p>
            <a:pPr lvl="1"/>
            <a:r>
              <a:rPr lang="en-US" dirty="0" smtClean="0"/>
              <a:t>Axis III: General medical conditions</a:t>
            </a:r>
          </a:p>
          <a:p>
            <a:pPr lvl="1"/>
            <a:r>
              <a:rPr lang="en-US" dirty="0" smtClean="0"/>
              <a:t>Axis IV: Social and environmental stressors</a:t>
            </a:r>
          </a:p>
          <a:p>
            <a:pPr lvl="1"/>
            <a:r>
              <a:rPr lang="en-US" dirty="0" smtClean="0"/>
              <a:t>Axis V: Global assessment of overall functioning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about diagnoses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danger of over-diagnosis</a:t>
            </a:r>
          </a:p>
          <a:p>
            <a:pPr lvl="1"/>
            <a:r>
              <a:rPr lang="en-US" dirty="0" smtClean="0"/>
              <a:t>“Yes, your son has ADHD”</a:t>
            </a:r>
          </a:p>
          <a:p>
            <a:r>
              <a:rPr lang="en-US" dirty="0" smtClean="0"/>
              <a:t>The power of diagnostic labels</a:t>
            </a:r>
          </a:p>
          <a:p>
            <a:pPr lvl="1"/>
            <a:r>
              <a:rPr lang="en-US" dirty="0" smtClean="0"/>
              <a:t>“I am schizophrenic.  I am weird.” </a:t>
            </a:r>
          </a:p>
          <a:p>
            <a:r>
              <a:rPr lang="en-US" dirty="0" smtClean="0"/>
              <a:t>Confusion of serious mental disorders with normal problems</a:t>
            </a:r>
          </a:p>
          <a:p>
            <a:pPr lvl="1"/>
            <a:r>
              <a:rPr lang="en-US" dirty="0" smtClean="0"/>
              <a:t>“My boyfriend broke up with me.  I feel sad.  I guess I have Major Depressive Disorder.”</a:t>
            </a:r>
          </a:p>
          <a:p>
            <a:r>
              <a:rPr lang="en-US" dirty="0" smtClean="0"/>
              <a:t>The illusion of objectivity and universality</a:t>
            </a:r>
          </a:p>
          <a:p>
            <a:pPr lvl="1"/>
            <a:r>
              <a:rPr lang="en-US" dirty="0" smtClean="0"/>
              <a:t>“This was made by very smart people.  Surely it has to be right!”</a:t>
            </a:r>
          </a:p>
          <a:p>
            <a:r>
              <a:rPr lang="en-US" dirty="0" smtClean="0"/>
              <a:t>Explosion of mental diagnoses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mental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Major Depressive Disorder</a:t>
            </a:r>
          </a:p>
          <a:p>
            <a:pPr lvl="1"/>
            <a:r>
              <a:rPr lang="en-US" dirty="0" smtClean="0"/>
              <a:t>A mood disorder involving </a:t>
            </a:r>
          </a:p>
          <a:p>
            <a:pPr lvl="2"/>
            <a:r>
              <a:rPr lang="en-US" dirty="0" smtClean="0"/>
              <a:t>disturbances in emotion (excessive sadness)</a:t>
            </a:r>
          </a:p>
          <a:p>
            <a:pPr lvl="2"/>
            <a:r>
              <a:rPr lang="en-US" dirty="0" smtClean="0"/>
              <a:t>behavior (loss of interest in one’s usual activities)</a:t>
            </a:r>
          </a:p>
          <a:p>
            <a:pPr lvl="2"/>
            <a:r>
              <a:rPr lang="en-US" dirty="0" smtClean="0"/>
              <a:t>cognition (thoughts of hopelessness)</a:t>
            </a:r>
          </a:p>
          <a:p>
            <a:pPr lvl="2"/>
            <a:r>
              <a:rPr lang="en-US" dirty="0" smtClean="0"/>
              <a:t>body function (fatigue and loss of appetite)</a:t>
            </a:r>
          </a:p>
          <a:p>
            <a:pPr lvl="1"/>
            <a:r>
              <a:rPr lang="en-US" dirty="0" smtClean="0"/>
              <a:t>Symptoms</a:t>
            </a:r>
          </a:p>
          <a:p>
            <a:pPr lvl="2"/>
            <a:r>
              <a:rPr lang="en-US" sz="1900" dirty="0" smtClean="0"/>
              <a:t>Depressed mood</a:t>
            </a:r>
          </a:p>
          <a:p>
            <a:pPr lvl="2"/>
            <a:r>
              <a:rPr lang="en-US" sz="1900" dirty="0" smtClean="0"/>
              <a:t>Reduced interest in almost all activities</a:t>
            </a:r>
          </a:p>
          <a:p>
            <a:pPr lvl="2"/>
            <a:r>
              <a:rPr lang="en-US" sz="1900" dirty="0" smtClean="0"/>
              <a:t>Significant weight gain or loss</a:t>
            </a:r>
          </a:p>
          <a:p>
            <a:pPr lvl="2"/>
            <a:r>
              <a:rPr lang="en-US" sz="1900" dirty="0" smtClean="0"/>
              <a:t>Sleeping too much or too little</a:t>
            </a:r>
          </a:p>
          <a:p>
            <a:pPr lvl="2"/>
            <a:r>
              <a:rPr lang="en-US" sz="1900" dirty="0" smtClean="0"/>
              <a:t>Fatigue</a:t>
            </a:r>
          </a:p>
          <a:p>
            <a:pPr lvl="2"/>
            <a:r>
              <a:rPr lang="en-US" sz="1900" dirty="0" smtClean="0"/>
              <a:t>Feelings of worthlessness or guilt</a:t>
            </a:r>
          </a:p>
          <a:p>
            <a:pPr lvl="2"/>
            <a:r>
              <a:rPr lang="en-US" sz="1900" dirty="0" smtClean="0"/>
              <a:t>Reduced ability to think, concentrate</a:t>
            </a:r>
          </a:p>
          <a:p>
            <a:pPr lvl="2"/>
            <a:r>
              <a:rPr lang="en-US" sz="1900" dirty="0" smtClean="0"/>
              <a:t>Recurrent thoughts of death</a:t>
            </a:r>
          </a:p>
          <a:p>
            <a:pPr lvl="2"/>
            <a:r>
              <a:rPr lang="en-US" sz="1900" b="1" dirty="0" smtClean="0"/>
              <a:t>DSM IV REQUIRES FIVE OF THESE IN THE LAST TWO WEEKS!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mental disorders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Manic Episode</a:t>
            </a:r>
          </a:p>
          <a:p>
            <a:pPr lvl="1"/>
            <a:r>
              <a:rPr lang="en-US" dirty="0" smtClean="0"/>
              <a:t>A period of excessive euphoria, motivation, and racing thoughts</a:t>
            </a:r>
          </a:p>
          <a:p>
            <a:pPr lvl="1"/>
            <a:r>
              <a:rPr lang="en-US" dirty="0" smtClean="0"/>
              <a:t>Lasts from a few hours to several weeks</a:t>
            </a:r>
          </a:p>
          <a:p>
            <a:r>
              <a:rPr lang="en-US" dirty="0" smtClean="0"/>
              <a:t>Bipolar Disorder</a:t>
            </a:r>
          </a:p>
          <a:p>
            <a:pPr lvl="1"/>
            <a:r>
              <a:rPr lang="en-US" dirty="0" smtClean="0"/>
              <a:t>A mood disorder in which major depressive and mania episodes occur.</a:t>
            </a:r>
          </a:p>
          <a:p>
            <a:r>
              <a:rPr lang="en-US" dirty="0" smtClean="0"/>
              <a:t>General Anxiety Disorder</a:t>
            </a:r>
          </a:p>
          <a:p>
            <a:pPr lvl="1"/>
            <a:r>
              <a:rPr lang="en-US" dirty="0" smtClean="0"/>
              <a:t>Continuous state of anxiety marked by </a:t>
            </a:r>
          </a:p>
          <a:p>
            <a:pPr lvl="2"/>
            <a:r>
              <a:rPr lang="en-US" dirty="0" smtClean="0"/>
              <a:t>feelings of worry and dread</a:t>
            </a:r>
          </a:p>
          <a:p>
            <a:pPr lvl="2"/>
            <a:r>
              <a:rPr lang="en-US" dirty="0" smtClean="0"/>
              <a:t>apprehension</a:t>
            </a:r>
          </a:p>
          <a:p>
            <a:pPr lvl="2"/>
            <a:r>
              <a:rPr lang="en-US" dirty="0" smtClean="0"/>
              <a:t>difficulties in concentration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mental disorders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Posttraumatic  Stress Disorder</a:t>
            </a:r>
          </a:p>
          <a:p>
            <a:pPr lvl="1"/>
            <a:r>
              <a:rPr lang="en-US" dirty="0" smtClean="0"/>
              <a:t>An anxiety disorder in which a person who has </a:t>
            </a:r>
          </a:p>
          <a:p>
            <a:pPr lvl="2"/>
            <a:r>
              <a:rPr lang="en-US" dirty="0" smtClean="0"/>
              <a:t>experienced a traumatic or life-threatening event </a:t>
            </a:r>
          </a:p>
          <a:p>
            <a:pPr lvl="2"/>
            <a:r>
              <a:rPr lang="en-US" dirty="0" smtClean="0"/>
              <a:t>has symptoms such as </a:t>
            </a:r>
          </a:p>
          <a:p>
            <a:pPr lvl="3"/>
            <a:r>
              <a:rPr lang="en-US" dirty="0" smtClean="0"/>
              <a:t>psychic numbing, </a:t>
            </a:r>
          </a:p>
          <a:p>
            <a:pPr lvl="3"/>
            <a:r>
              <a:rPr lang="en-US" dirty="0" smtClean="0"/>
              <a:t>reliving the trauma, </a:t>
            </a:r>
          </a:p>
          <a:p>
            <a:pPr lvl="3"/>
            <a:r>
              <a:rPr lang="en-US" dirty="0" smtClean="0"/>
              <a:t>increased physiological arousal</a:t>
            </a:r>
          </a:p>
          <a:p>
            <a:pPr lvl="1"/>
            <a:r>
              <a:rPr lang="en-US" dirty="0" smtClean="0"/>
              <a:t>Diagnosed only if symptoms persist for six months or longer</a:t>
            </a:r>
          </a:p>
          <a:p>
            <a:pPr lvl="1"/>
            <a:r>
              <a:rPr lang="en-US" dirty="0" smtClean="0"/>
              <a:t>May immediately follow event or occur later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mental disorders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Phobias</a:t>
            </a:r>
          </a:p>
          <a:p>
            <a:pPr lvl="1"/>
            <a:r>
              <a:rPr lang="en-US" dirty="0" smtClean="0"/>
              <a:t>An exaggerated, unrealistic fear of a specific situation, activity, or object</a:t>
            </a:r>
          </a:p>
          <a:p>
            <a:r>
              <a:rPr lang="en-US" dirty="0" smtClean="0"/>
              <a:t>Agoraphobia </a:t>
            </a:r>
          </a:p>
          <a:p>
            <a:pPr lvl="1"/>
            <a:r>
              <a:rPr lang="en-US" dirty="0" smtClean="0"/>
              <a:t>A set of phobias, often set off by a panic attack, involving the basic fear of being away from a safe place or person.</a:t>
            </a:r>
          </a:p>
          <a:p>
            <a:r>
              <a:rPr lang="en-US" dirty="0" smtClean="0"/>
              <a:t>Dependency</a:t>
            </a:r>
          </a:p>
          <a:p>
            <a:pPr lvl="1"/>
            <a:r>
              <a:rPr lang="en-US" dirty="0" smtClean="0"/>
              <a:t>Emotional and/or physical reliance on a substance that typical changes mood, emotional state, or condition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mental disorders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Dissociative</a:t>
            </a:r>
            <a:r>
              <a:rPr lang="en-US" dirty="0" smtClean="0"/>
              <a:t> Identity Disorder </a:t>
            </a:r>
          </a:p>
          <a:p>
            <a:pPr lvl="1"/>
            <a:r>
              <a:rPr lang="en-US" dirty="0" smtClean="0"/>
              <a:t>A controversial disorder marked by the appearance within one person of two or more distinct personalities, each with its own name and traits</a:t>
            </a:r>
          </a:p>
          <a:p>
            <a:pPr lvl="1"/>
            <a:r>
              <a:rPr lang="en-US" dirty="0" smtClean="0"/>
              <a:t>Better known as Multiple Personality Disorder </a:t>
            </a:r>
          </a:p>
          <a:p>
            <a:r>
              <a:rPr lang="en-US" dirty="0" smtClean="0"/>
              <a:t>Schizophrenia</a:t>
            </a:r>
          </a:p>
          <a:p>
            <a:pPr lvl="1"/>
            <a:r>
              <a:rPr lang="en-US" dirty="0" smtClean="0"/>
              <a:t>Can include:</a:t>
            </a:r>
          </a:p>
          <a:p>
            <a:pPr lvl="2"/>
            <a:r>
              <a:rPr lang="en-US" dirty="0" smtClean="0"/>
              <a:t>Bizarre delusions</a:t>
            </a:r>
          </a:p>
          <a:p>
            <a:pPr lvl="2"/>
            <a:r>
              <a:rPr lang="en-US" dirty="0" smtClean="0"/>
              <a:t>Hallucinations and heightened sensory awareness</a:t>
            </a:r>
          </a:p>
          <a:p>
            <a:pPr lvl="2"/>
            <a:r>
              <a:rPr lang="en-US" dirty="0" smtClean="0"/>
              <a:t>Disorganized, incoherent speech</a:t>
            </a:r>
          </a:p>
          <a:p>
            <a:pPr lvl="2"/>
            <a:r>
              <a:rPr lang="en-US" dirty="0" smtClean="0"/>
              <a:t>Grossly disorganized and inappropriate behavior</a:t>
            </a:r>
          </a:p>
          <a:p>
            <a:pPr lvl="2"/>
            <a:r>
              <a:rPr lang="en-US" dirty="0" smtClean="0"/>
              <a:t>Impaired cognitive abilities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</TotalTime>
  <Words>576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Psychopathology</vt:lpstr>
      <vt:lpstr>What makes something a mental disorder?</vt:lpstr>
      <vt:lpstr>DSM IV</vt:lpstr>
      <vt:lpstr>Concerns about diagnoses</vt:lpstr>
      <vt:lpstr>Types of mental disorders</vt:lpstr>
      <vt:lpstr>Types of mental disorders (cont)</vt:lpstr>
      <vt:lpstr>Types of mental disorders (cont)</vt:lpstr>
      <vt:lpstr>Types of mental disorders (cont)</vt:lpstr>
      <vt:lpstr>Types of mental disorders (cont)</vt:lpstr>
      <vt:lpstr>Types of mental disorders (cont)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Psychopathology</dc:title>
  <dc:creator>owner</dc:creator>
  <cp:lastModifiedBy>owner</cp:lastModifiedBy>
  <cp:revision>19</cp:revision>
  <dcterms:created xsi:type="dcterms:W3CDTF">2009-06-24T17:43:06Z</dcterms:created>
  <dcterms:modified xsi:type="dcterms:W3CDTF">2009-09-02T02:25:34Z</dcterms:modified>
</cp:coreProperties>
</file>